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1"/>
  </p:notesMasterIdLst>
  <p:handoutMasterIdLst>
    <p:handoutMasterId r:id="rId22"/>
  </p:handoutMasterIdLst>
  <p:sldIdLst>
    <p:sldId id="258" r:id="rId2"/>
    <p:sldId id="259" r:id="rId3"/>
    <p:sldId id="380" r:id="rId4"/>
    <p:sldId id="361" r:id="rId5"/>
    <p:sldId id="387" r:id="rId6"/>
    <p:sldId id="381" r:id="rId7"/>
    <p:sldId id="360" r:id="rId8"/>
    <p:sldId id="370" r:id="rId9"/>
    <p:sldId id="371" r:id="rId10"/>
    <p:sldId id="373" r:id="rId11"/>
    <p:sldId id="374" r:id="rId12"/>
    <p:sldId id="385" r:id="rId13"/>
    <p:sldId id="376" r:id="rId14"/>
    <p:sldId id="328" r:id="rId15"/>
    <p:sldId id="363" r:id="rId16"/>
    <p:sldId id="377" r:id="rId17"/>
    <p:sldId id="383" r:id="rId18"/>
    <p:sldId id="384" r:id="rId19"/>
    <p:sldId id="386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EE651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6" autoAdjust="0"/>
    <p:restoredTop sz="96460" autoAdjust="0"/>
  </p:normalViewPr>
  <p:slideViewPr>
    <p:cSldViewPr snapToGrid="0">
      <p:cViewPr varScale="1">
        <p:scale>
          <a:sx n="108" d="100"/>
          <a:sy n="108" d="100"/>
        </p:scale>
        <p:origin x="18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66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59E57E-B571-46ED-A1E9-1EED1EC1EE90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1F7F36D8-BBCE-4EAA-A957-0DBEC3CC1482}">
      <dgm:prSet custT="1"/>
      <dgm:spPr/>
      <dgm:t>
        <a:bodyPr/>
        <a:lstStyle/>
        <a:p>
          <a:r>
            <a:rPr lang="es-CL" sz="2800" dirty="0">
              <a:latin typeface="LM Roman 10" panose="00000500000000000000" pitchFamily="50" charset="0"/>
            </a:rPr>
            <a:t>Enfoque       clásico</a:t>
          </a:r>
        </a:p>
      </dgm:t>
    </dgm:pt>
    <dgm:pt modelId="{8F2C3A12-EC6B-4AC4-8D18-DBBB468DF81E}" type="parTrans" cxnId="{D0865684-4B82-443F-9BCC-61DCD1B80CFC}">
      <dgm:prSet/>
      <dgm:spPr/>
      <dgm:t>
        <a:bodyPr/>
        <a:lstStyle/>
        <a:p>
          <a:endParaRPr lang="es-CL">
            <a:latin typeface="LM Roman 10" panose="00000500000000000000" pitchFamily="50" charset="0"/>
          </a:endParaRPr>
        </a:p>
      </dgm:t>
    </dgm:pt>
    <dgm:pt modelId="{163CE9FE-59BF-4DAE-89C7-11C61D4EF1B5}" type="sibTrans" cxnId="{D0865684-4B82-443F-9BCC-61DCD1B80CFC}">
      <dgm:prSet/>
      <dgm:spPr/>
      <dgm:t>
        <a:bodyPr/>
        <a:lstStyle/>
        <a:p>
          <a:endParaRPr lang="es-CL">
            <a:latin typeface="LM Roman 10" panose="00000500000000000000" pitchFamily="50" charset="0"/>
          </a:endParaRPr>
        </a:p>
      </dgm:t>
    </dgm:pt>
    <dgm:pt modelId="{0F082310-35D2-4EFF-88BC-BF7E35DFF4CC}">
      <dgm:prSet/>
      <dgm:spPr/>
      <dgm:t>
        <a:bodyPr/>
        <a:lstStyle/>
        <a:p>
          <a:r>
            <a:rPr lang="es-CL" dirty="0">
              <a:latin typeface="LM Roman 10" panose="00000500000000000000" pitchFamily="50" charset="0"/>
            </a:rPr>
            <a:t>Estudio de circuitos equivalentes en estado estacionario</a:t>
          </a:r>
        </a:p>
      </dgm:t>
    </dgm:pt>
    <dgm:pt modelId="{6E0205B5-2C46-47D8-9CD9-706EA903E1AB}" type="parTrans" cxnId="{EE915089-B6BD-4039-8C72-A513D68EB09B}">
      <dgm:prSet/>
      <dgm:spPr/>
      <dgm:t>
        <a:bodyPr/>
        <a:lstStyle/>
        <a:p>
          <a:endParaRPr lang="es-CL">
            <a:latin typeface="LM Roman 10" panose="00000500000000000000" pitchFamily="50" charset="0"/>
          </a:endParaRPr>
        </a:p>
      </dgm:t>
    </dgm:pt>
    <dgm:pt modelId="{3791CF7F-6DB1-4D8C-B297-9401A65EB8BE}" type="sibTrans" cxnId="{EE915089-B6BD-4039-8C72-A513D68EB09B}">
      <dgm:prSet/>
      <dgm:spPr/>
      <dgm:t>
        <a:bodyPr/>
        <a:lstStyle/>
        <a:p>
          <a:endParaRPr lang="es-CL">
            <a:latin typeface="LM Roman 10" panose="00000500000000000000" pitchFamily="50" charset="0"/>
          </a:endParaRPr>
        </a:p>
      </dgm:t>
    </dgm:pt>
    <dgm:pt modelId="{61A12216-F319-4279-800C-000948D5D45A}">
      <dgm:prSet/>
      <dgm:spPr/>
      <dgm:t>
        <a:bodyPr/>
        <a:lstStyle/>
        <a:p>
          <a:r>
            <a:rPr lang="es-CL" dirty="0">
              <a:latin typeface="LM Roman 10" panose="00000500000000000000" pitchFamily="50" charset="0"/>
            </a:rPr>
            <a:t>Modelamiento matemático “estático”</a:t>
          </a:r>
        </a:p>
      </dgm:t>
    </dgm:pt>
    <dgm:pt modelId="{8C8AEE74-8DFE-4286-90FD-1EE32BD0BE9E}" type="parTrans" cxnId="{CC33DFE4-FC55-46C9-A57F-8247BC5A62CE}">
      <dgm:prSet/>
      <dgm:spPr/>
      <dgm:t>
        <a:bodyPr/>
        <a:lstStyle/>
        <a:p>
          <a:endParaRPr lang="es-CL">
            <a:latin typeface="LM Roman 10" panose="00000500000000000000" pitchFamily="50" charset="0"/>
          </a:endParaRPr>
        </a:p>
      </dgm:t>
    </dgm:pt>
    <dgm:pt modelId="{130CB349-B508-4578-B546-A441D64593C4}" type="sibTrans" cxnId="{CC33DFE4-FC55-46C9-A57F-8247BC5A62CE}">
      <dgm:prSet/>
      <dgm:spPr/>
      <dgm:t>
        <a:bodyPr/>
        <a:lstStyle/>
        <a:p>
          <a:endParaRPr lang="es-CL">
            <a:latin typeface="LM Roman 10" panose="00000500000000000000" pitchFamily="50" charset="0"/>
          </a:endParaRPr>
        </a:p>
      </dgm:t>
    </dgm:pt>
    <dgm:pt modelId="{9B6E2D36-E6F8-4D4A-A5D8-2F69FDFCA937}">
      <dgm:prSet/>
      <dgm:spPr/>
      <dgm:t>
        <a:bodyPr/>
        <a:lstStyle/>
        <a:p>
          <a:r>
            <a:rPr lang="es-CL" dirty="0">
              <a:latin typeface="LM Roman 10" panose="00000500000000000000" pitchFamily="50" charset="0"/>
            </a:rPr>
            <a:t>Sin aplicaciones claras</a:t>
          </a:r>
        </a:p>
      </dgm:t>
    </dgm:pt>
    <dgm:pt modelId="{B62E1C48-A56B-4A55-9F0F-03BAD74EAC5C}" type="parTrans" cxnId="{D9F9FCEC-B6FC-4D0E-96B4-88D62D6DF8A2}">
      <dgm:prSet/>
      <dgm:spPr/>
      <dgm:t>
        <a:bodyPr/>
        <a:lstStyle/>
        <a:p>
          <a:endParaRPr lang="es-CL">
            <a:latin typeface="LM Roman 10" panose="00000500000000000000" pitchFamily="50" charset="0"/>
          </a:endParaRPr>
        </a:p>
      </dgm:t>
    </dgm:pt>
    <dgm:pt modelId="{EEB6CEA2-613F-440D-9B50-5826EE85E319}" type="sibTrans" cxnId="{D9F9FCEC-B6FC-4D0E-96B4-88D62D6DF8A2}">
      <dgm:prSet/>
      <dgm:spPr/>
      <dgm:t>
        <a:bodyPr/>
        <a:lstStyle/>
        <a:p>
          <a:endParaRPr lang="es-CL">
            <a:latin typeface="LM Roman 10" panose="00000500000000000000" pitchFamily="50" charset="0"/>
          </a:endParaRPr>
        </a:p>
      </dgm:t>
    </dgm:pt>
    <dgm:pt modelId="{B663C9F2-172D-4062-BFBB-68D1D74CF75E}" type="pres">
      <dgm:prSet presAssocID="{2F59E57E-B571-46ED-A1E9-1EED1EC1EE90}" presName="Name0" presStyleCnt="0">
        <dgm:presLayoutVars>
          <dgm:dir/>
          <dgm:animLvl val="lvl"/>
          <dgm:resizeHandles/>
        </dgm:presLayoutVars>
      </dgm:prSet>
      <dgm:spPr/>
    </dgm:pt>
    <dgm:pt modelId="{B0E5BC46-E01D-4122-A9B7-906A70EC157A}" type="pres">
      <dgm:prSet presAssocID="{1F7F36D8-BBCE-4EAA-A957-0DBEC3CC1482}" presName="linNode" presStyleCnt="0"/>
      <dgm:spPr/>
    </dgm:pt>
    <dgm:pt modelId="{92A9AAE8-7507-4070-8814-C172BEFFCE1B}" type="pres">
      <dgm:prSet presAssocID="{1F7F36D8-BBCE-4EAA-A957-0DBEC3CC1482}" presName="parentShp" presStyleLbl="node1" presStyleIdx="0" presStyleCnt="1">
        <dgm:presLayoutVars>
          <dgm:bulletEnabled val="1"/>
        </dgm:presLayoutVars>
      </dgm:prSet>
      <dgm:spPr/>
    </dgm:pt>
    <dgm:pt modelId="{B8D9CF9E-450C-47D9-977F-E5C9465AC81B}" type="pres">
      <dgm:prSet presAssocID="{1F7F36D8-BBCE-4EAA-A957-0DBEC3CC1482}" presName="childShp" presStyleLbl="bgAccFollowNode1" presStyleIdx="0" presStyleCnt="1">
        <dgm:presLayoutVars>
          <dgm:bulletEnabled val="1"/>
        </dgm:presLayoutVars>
      </dgm:prSet>
      <dgm:spPr/>
    </dgm:pt>
  </dgm:ptLst>
  <dgm:cxnLst>
    <dgm:cxn modelId="{B0885D0F-5F04-4715-B762-2739DAE858B0}" type="presOf" srcId="{9B6E2D36-E6F8-4D4A-A5D8-2F69FDFCA937}" destId="{B8D9CF9E-450C-47D9-977F-E5C9465AC81B}" srcOrd="0" destOrd="2" presId="urn:microsoft.com/office/officeart/2005/8/layout/vList6"/>
    <dgm:cxn modelId="{D0865684-4B82-443F-9BCC-61DCD1B80CFC}" srcId="{2F59E57E-B571-46ED-A1E9-1EED1EC1EE90}" destId="{1F7F36D8-BBCE-4EAA-A957-0DBEC3CC1482}" srcOrd="0" destOrd="0" parTransId="{8F2C3A12-EC6B-4AC4-8D18-DBBB468DF81E}" sibTransId="{163CE9FE-59BF-4DAE-89C7-11C61D4EF1B5}"/>
    <dgm:cxn modelId="{7BFD1F89-A949-4AA0-8CA0-BFE59A512C91}" type="presOf" srcId="{61A12216-F319-4279-800C-000948D5D45A}" destId="{B8D9CF9E-450C-47D9-977F-E5C9465AC81B}" srcOrd="0" destOrd="1" presId="urn:microsoft.com/office/officeart/2005/8/layout/vList6"/>
    <dgm:cxn modelId="{EE915089-B6BD-4039-8C72-A513D68EB09B}" srcId="{1F7F36D8-BBCE-4EAA-A957-0DBEC3CC1482}" destId="{0F082310-35D2-4EFF-88BC-BF7E35DFF4CC}" srcOrd="0" destOrd="0" parTransId="{6E0205B5-2C46-47D8-9CD9-706EA903E1AB}" sibTransId="{3791CF7F-6DB1-4D8C-B297-9401A65EB8BE}"/>
    <dgm:cxn modelId="{4547F6B5-4EF1-45EB-929E-A6BDCD82C607}" type="presOf" srcId="{0F082310-35D2-4EFF-88BC-BF7E35DFF4CC}" destId="{B8D9CF9E-450C-47D9-977F-E5C9465AC81B}" srcOrd="0" destOrd="0" presId="urn:microsoft.com/office/officeart/2005/8/layout/vList6"/>
    <dgm:cxn modelId="{A303D5B8-9BDF-42BF-93D8-3306690FE55E}" type="presOf" srcId="{2F59E57E-B571-46ED-A1E9-1EED1EC1EE90}" destId="{B663C9F2-172D-4062-BFBB-68D1D74CF75E}" srcOrd="0" destOrd="0" presId="urn:microsoft.com/office/officeart/2005/8/layout/vList6"/>
    <dgm:cxn modelId="{FAA12EBC-970F-4897-84E4-CB0D51C6B0FE}" type="presOf" srcId="{1F7F36D8-BBCE-4EAA-A957-0DBEC3CC1482}" destId="{92A9AAE8-7507-4070-8814-C172BEFFCE1B}" srcOrd="0" destOrd="0" presId="urn:microsoft.com/office/officeart/2005/8/layout/vList6"/>
    <dgm:cxn modelId="{CC33DFE4-FC55-46C9-A57F-8247BC5A62CE}" srcId="{1F7F36D8-BBCE-4EAA-A957-0DBEC3CC1482}" destId="{61A12216-F319-4279-800C-000948D5D45A}" srcOrd="1" destOrd="0" parTransId="{8C8AEE74-8DFE-4286-90FD-1EE32BD0BE9E}" sibTransId="{130CB349-B508-4578-B546-A441D64593C4}"/>
    <dgm:cxn modelId="{D9F9FCEC-B6FC-4D0E-96B4-88D62D6DF8A2}" srcId="{1F7F36D8-BBCE-4EAA-A957-0DBEC3CC1482}" destId="{9B6E2D36-E6F8-4D4A-A5D8-2F69FDFCA937}" srcOrd="2" destOrd="0" parTransId="{B62E1C48-A56B-4A55-9F0F-03BAD74EAC5C}" sibTransId="{EEB6CEA2-613F-440D-9B50-5826EE85E319}"/>
    <dgm:cxn modelId="{870C06FA-A882-4A3A-A85D-DFB6D223319C}" type="presParOf" srcId="{B663C9F2-172D-4062-BFBB-68D1D74CF75E}" destId="{B0E5BC46-E01D-4122-A9B7-906A70EC157A}" srcOrd="0" destOrd="0" presId="urn:microsoft.com/office/officeart/2005/8/layout/vList6"/>
    <dgm:cxn modelId="{62795097-F2BF-4004-B516-26C1518D055B}" type="presParOf" srcId="{B0E5BC46-E01D-4122-A9B7-906A70EC157A}" destId="{92A9AAE8-7507-4070-8814-C172BEFFCE1B}" srcOrd="0" destOrd="0" presId="urn:microsoft.com/office/officeart/2005/8/layout/vList6"/>
    <dgm:cxn modelId="{77C917C4-1131-4B56-9FB1-95CD0F5BFF43}" type="presParOf" srcId="{B0E5BC46-E01D-4122-A9B7-906A70EC157A}" destId="{B8D9CF9E-450C-47D9-977F-E5C9465AC81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C735AB-B82F-497E-93CC-FB92A9E93DED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CL"/>
        </a:p>
      </dgm:t>
    </dgm:pt>
    <dgm:pt modelId="{ED39A855-24E8-43E5-8E4E-5F9DA2EA19DE}">
      <dgm:prSet custT="1"/>
      <dgm:spPr/>
      <dgm:t>
        <a:bodyPr/>
        <a:lstStyle/>
        <a:p>
          <a:r>
            <a:rPr lang="es-CL" sz="1200" dirty="0">
              <a:solidFill>
                <a:srgbClr val="0000CC"/>
              </a:solidFill>
              <a:latin typeface="LM Roman 10" panose="00000500000000000000" pitchFamily="50" charset="0"/>
            </a:rPr>
            <a:t>En Chile la situación es similar: los sectores de </a:t>
          </a:r>
          <a:r>
            <a:rPr lang="es-CL" sz="1200" b="1" dirty="0">
              <a:solidFill>
                <a:srgbClr val="0000CC"/>
              </a:solidFill>
              <a:latin typeface="LM Roman 10" panose="00000500000000000000" pitchFamily="50" charset="0"/>
            </a:rPr>
            <a:t>minería e industrial </a:t>
          </a:r>
          <a:r>
            <a:rPr lang="es-CL" sz="1200" dirty="0">
              <a:solidFill>
                <a:srgbClr val="0000CC"/>
              </a:solidFill>
              <a:latin typeface="LM Roman 10" panose="00000500000000000000" pitchFamily="50" charset="0"/>
            </a:rPr>
            <a:t>representan un </a:t>
          </a:r>
          <a:r>
            <a:rPr lang="es-CL" sz="1200" b="1" dirty="0">
              <a:solidFill>
                <a:srgbClr val="0000CC"/>
              </a:solidFill>
              <a:latin typeface="LM Roman 10" panose="00000500000000000000" pitchFamily="50" charset="0"/>
            </a:rPr>
            <a:t>58.8% </a:t>
          </a:r>
          <a:r>
            <a:rPr lang="es-CL" sz="1200" dirty="0">
              <a:solidFill>
                <a:srgbClr val="0000CC"/>
              </a:solidFill>
              <a:latin typeface="LM Roman 10" panose="00000500000000000000" pitchFamily="50" charset="0"/>
            </a:rPr>
            <a:t>del consumo eléctrico nacional</a:t>
          </a:r>
          <a:r>
            <a:rPr lang="es-CL" sz="1200" b="1" dirty="0">
              <a:solidFill>
                <a:srgbClr val="0000CC"/>
              </a:solidFill>
              <a:latin typeface="LM Roman 10" panose="00000500000000000000" pitchFamily="50" charset="0"/>
            </a:rPr>
            <a:t> </a:t>
          </a:r>
          <a:r>
            <a:rPr lang="es-CL" sz="1200" dirty="0">
              <a:solidFill>
                <a:srgbClr val="0000CC"/>
              </a:solidFill>
              <a:latin typeface="LM Roman 10" panose="00000500000000000000" pitchFamily="50" charset="0"/>
            </a:rPr>
            <a:t>con un consumo conjunto de </a:t>
          </a:r>
          <a:r>
            <a:rPr lang="es-CL" sz="1200" b="1" dirty="0">
              <a:solidFill>
                <a:srgbClr val="0000CC"/>
              </a:solidFill>
              <a:latin typeface="LM Roman 10" panose="00000500000000000000" pitchFamily="50" charset="0"/>
            </a:rPr>
            <a:t>41,8 GWh/año (2015). </a:t>
          </a:r>
          <a:endParaRPr lang="es-CL" sz="1200" dirty="0">
            <a:solidFill>
              <a:srgbClr val="0000CC"/>
            </a:solidFill>
            <a:latin typeface="LM Roman 10" panose="00000500000000000000" pitchFamily="50" charset="0"/>
          </a:endParaRPr>
        </a:p>
      </dgm:t>
    </dgm:pt>
    <dgm:pt modelId="{4B96DE9D-7E7C-4DD0-9D5B-F4F3B024F9AF}" type="parTrans" cxnId="{0E9578E8-DDAF-4031-A539-678F85AE99F0}">
      <dgm:prSet/>
      <dgm:spPr/>
      <dgm:t>
        <a:bodyPr/>
        <a:lstStyle/>
        <a:p>
          <a:endParaRPr lang="es-CL" sz="1800">
            <a:solidFill>
              <a:srgbClr val="0000CC"/>
            </a:solidFill>
            <a:latin typeface="LM Roman 10" panose="00000500000000000000" pitchFamily="50" charset="0"/>
          </a:endParaRPr>
        </a:p>
      </dgm:t>
    </dgm:pt>
    <dgm:pt modelId="{E42257AF-D6A2-46C6-8941-E18C67300338}" type="sibTrans" cxnId="{0E9578E8-DDAF-4031-A539-678F85AE99F0}">
      <dgm:prSet/>
      <dgm:spPr/>
      <dgm:t>
        <a:bodyPr/>
        <a:lstStyle/>
        <a:p>
          <a:endParaRPr lang="es-CL" sz="1800">
            <a:solidFill>
              <a:srgbClr val="0000CC"/>
            </a:solidFill>
            <a:latin typeface="LM Roman 10" panose="00000500000000000000" pitchFamily="50" charset="0"/>
          </a:endParaRPr>
        </a:p>
      </dgm:t>
    </dgm:pt>
    <dgm:pt modelId="{2BF118FD-59B1-400F-ADD2-3378A347E84C}">
      <dgm:prSet custT="1"/>
      <dgm:spPr/>
      <dgm:t>
        <a:bodyPr/>
        <a:lstStyle/>
        <a:p>
          <a:r>
            <a:rPr lang="es-CL" sz="1200" dirty="0">
              <a:solidFill>
                <a:srgbClr val="0000CC"/>
              </a:solidFill>
              <a:latin typeface="LM Roman 10" panose="00000500000000000000" pitchFamily="50" charset="0"/>
            </a:rPr>
            <a:t>Los motores eléctricos representaron aproximadamente un </a:t>
          </a:r>
          <a:r>
            <a:rPr lang="es-CL" sz="1200" b="1" dirty="0">
              <a:solidFill>
                <a:srgbClr val="0000CC"/>
              </a:solidFill>
              <a:latin typeface="LM Roman 10" panose="00000500000000000000" pitchFamily="50" charset="0"/>
            </a:rPr>
            <a:t>54% </a:t>
          </a:r>
          <a:r>
            <a:rPr lang="es-CL" sz="1200" dirty="0">
              <a:solidFill>
                <a:srgbClr val="0000CC"/>
              </a:solidFill>
              <a:latin typeface="LM Roman 10" panose="00000500000000000000" pitchFamily="50" charset="0"/>
            </a:rPr>
            <a:t>del consumo eléctrico total de los sectores de minería e industrial.  </a:t>
          </a:r>
        </a:p>
      </dgm:t>
    </dgm:pt>
    <dgm:pt modelId="{478EF38F-8CA9-4339-AF9A-02A8540B381C}" type="parTrans" cxnId="{F5E51F4A-4ABA-4BF5-BEEA-516E1AA1BAF1}">
      <dgm:prSet/>
      <dgm:spPr/>
      <dgm:t>
        <a:bodyPr/>
        <a:lstStyle/>
        <a:p>
          <a:endParaRPr lang="es-CL" sz="1800">
            <a:solidFill>
              <a:srgbClr val="0000CC"/>
            </a:solidFill>
            <a:latin typeface="LM Roman 10" panose="00000500000000000000" pitchFamily="50" charset="0"/>
          </a:endParaRPr>
        </a:p>
      </dgm:t>
    </dgm:pt>
    <dgm:pt modelId="{F4ECFF7D-09D4-4500-8BFE-AA51C5C8807F}" type="sibTrans" cxnId="{F5E51F4A-4ABA-4BF5-BEEA-516E1AA1BAF1}">
      <dgm:prSet/>
      <dgm:spPr/>
      <dgm:t>
        <a:bodyPr/>
        <a:lstStyle/>
        <a:p>
          <a:endParaRPr lang="es-CL" sz="1800">
            <a:solidFill>
              <a:srgbClr val="0000CC"/>
            </a:solidFill>
            <a:latin typeface="LM Roman 10" panose="00000500000000000000" pitchFamily="50" charset="0"/>
          </a:endParaRPr>
        </a:p>
      </dgm:t>
    </dgm:pt>
    <dgm:pt modelId="{36D85092-1460-4C36-A5F3-E5734B710056}">
      <dgm:prSet custT="1"/>
      <dgm:spPr/>
      <dgm:t>
        <a:bodyPr/>
        <a:lstStyle/>
        <a:p>
          <a:r>
            <a:rPr lang="es-CL" sz="1200" dirty="0">
              <a:solidFill>
                <a:srgbClr val="0000CC"/>
              </a:solidFill>
              <a:latin typeface="LM Roman 10" panose="00000500000000000000" pitchFamily="50" charset="0"/>
            </a:rPr>
            <a:t>Los motores eléctricos representan un </a:t>
          </a:r>
          <a:r>
            <a:rPr lang="es-CL" sz="1200" b="1" dirty="0">
              <a:solidFill>
                <a:srgbClr val="0000CC"/>
              </a:solidFill>
              <a:latin typeface="LM Roman 10" panose="00000500000000000000" pitchFamily="50" charset="0"/>
            </a:rPr>
            <a:t>32% del consumo eléctrico nacional. </a:t>
          </a:r>
          <a:endParaRPr lang="es-CL" sz="1200" dirty="0">
            <a:solidFill>
              <a:srgbClr val="0000CC"/>
            </a:solidFill>
            <a:latin typeface="LM Roman 10" panose="00000500000000000000" pitchFamily="50" charset="0"/>
          </a:endParaRPr>
        </a:p>
      </dgm:t>
    </dgm:pt>
    <dgm:pt modelId="{C6045D60-5AD4-4AAD-9BF9-DA2920607D4A}" type="parTrans" cxnId="{739F19BE-2FC4-4C13-8AAA-99E4F97488C4}">
      <dgm:prSet/>
      <dgm:spPr/>
      <dgm:t>
        <a:bodyPr/>
        <a:lstStyle/>
        <a:p>
          <a:endParaRPr lang="es-CL" sz="1800">
            <a:solidFill>
              <a:srgbClr val="0000CC"/>
            </a:solidFill>
            <a:latin typeface="LM Roman 10" panose="00000500000000000000" pitchFamily="50" charset="0"/>
          </a:endParaRPr>
        </a:p>
      </dgm:t>
    </dgm:pt>
    <dgm:pt modelId="{990252BA-8851-476B-9357-2DDE2834FE32}" type="sibTrans" cxnId="{739F19BE-2FC4-4C13-8AAA-99E4F97488C4}">
      <dgm:prSet/>
      <dgm:spPr/>
      <dgm:t>
        <a:bodyPr/>
        <a:lstStyle/>
        <a:p>
          <a:endParaRPr lang="es-CL" sz="1800">
            <a:solidFill>
              <a:srgbClr val="0000CC"/>
            </a:solidFill>
            <a:latin typeface="LM Roman 10" panose="00000500000000000000" pitchFamily="50" charset="0"/>
          </a:endParaRPr>
        </a:p>
      </dgm:t>
    </dgm:pt>
    <dgm:pt modelId="{7880170B-1F52-491F-824B-ADA745A487C5}" type="pres">
      <dgm:prSet presAssocID="{54C735AB-B82F-497E-93CC-FB92A9E93DED}" presName="linear" presStyleCnt="0">
        <dgm:presLayoutVars>
          <dgm:animLvl val="lvl"/>
          <dgm:resizeHandles val="exact"/>
        </dgm:presLayoutVars>
      </dgm:prSet>
      <dgm:spPr/>
    </dgm:pt>
    <dgm:pt modelId="{E7A38DDD-C73B-4773-94FE-2F5E7233E72C}" type="pres">
      <dgm:prSet presAssocID="{ED39A855-24E8-43E5-8E4E-5F9DA2EA19D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959DC96-582F-491B-81F7-0C4F97F70665}" type="pres">
      <dgm:prSet presAssocID="{E42257AF-D6A2-46C6-8941-E18C67300338}" presName="spacer" presStyleCnt="0"/>
      <dgm:spPr/>
    </dgm:pt>
    <dgm:pt modelId="{2BBDB037-FB95-42DD-8940-63403AB362C2}" type="pres">
      <dgm:prSet presAssocID="{2BF118FD-59B1-400F-ADD2-3378A347E84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9F805CC-7C2E-44F6-B76D-BA90A18C05D9}" type="pres">
      <dgm:prSet presAssocID="{F4ECFF7D-09D4-4500-8BFE-AA51C5C8807F}" presName="spacer" presStyleCnt="0"/>
      <dgm:spPr/>
    </dgm:pt>
    <dgm:pt modelId="{153959E7-223A-4FCD-B30F-568C2F9E0430}" type="pres">
      <dgm:prSet presAssocID="{36D85092-1460-4C36-A5F3-E5734B71005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8F0701A-F860-4F23-B185-BDF418745733}" type="presOf" srcId="{ED39A855-24E8-43E5-8E4E-5F9DA2EA19DE}" destId="{E7A38DDD-C73B-4773-94FE-2F5E7233E72C}" srcOrd="0" destOrd="0" presId="urn:microsoft.com/office/officeart/2005/8/layout/vList2"/>
    <dgm:cxn modelId="{35E0D02E-F976-469E-8727-C9FA3D2B5B16}" type="presOf" srcId="{2BF118FD-59B1-400F-ADD2-3378A347E84C}" destId="{2BBDB037-FB95-42DD-8940-63403AB362C2}" srcOrd="0" destOrd="0" presId="urn:microsoft.com/office/officeart/2005/8/layout/vList2"/>
    <dgm:cxn modelId="{EDC4D72E-E601-428E-99B3-E8D92FC4A208}" type="presOf" srcId="{36D85092-1460-4C36-A5F3-E5734B710056}" destId="{153959E7-223A-4FCD-B30F-568C2F9E0430}" srcOrd="0" destOrd="0" presId="urn:microsoft.com/office/officeart/2005/8/layout/vList2"/>
    <dgm:cxn modelId="{F5E51F4A-4ABA-4BF5-BEEA-516E1AA1BAF1}" srcId="{54C735AB-B82F-497E-93CC-FB92A9E93DED}" destId="{2BF118FD-59B1-400F-ADD2-3378A347E84C}" srcOrd="1" destOrd="0" parTransId="{478EF38F-8CA9-4339-AF9A-02A8540B381C}" sibTransId="{F4ECFF7D-09D4-4500-8BFE-AA51C5C8807F}"/>
    <dgm:cxn modelId="{739F19BE-2FC4-4C13-8AAA-99E4F97488C4}" srcId="{54C735AB-B82F-497E-93CC-FB92A9E93DED}" destId="{36D85092-1460-4C36-A5F3-E5734B710056}" srcOrd="2" destOrd="0" parTransId="{C6045D60-5AD4-4AAD-9BF9-DA2920607D4A}" sibTransId="{990252BA-8851-476B-9357-2DDE2834FE32}"/>
    <dgm:cxn modelId="{43272EDE-01AA-4B41-9808-CC4DA3E94AC5}" type="presOf" srcId="{54C735AB-B82F-497E-93CC-FB92A9E93DED}" destId="{7880170B-1F52-491F-824B-ADA745A487C5}" srcOrd="0" destOrd="0" presId="urn:microsoft.com/office/officeart/2005/8/layout/vList2"/>
    <dgm:cxn modelId="{0E9578E8-DDAF-4031-A539-678F85AE99F0}" srcId="{54C735AB-B82F-497E-93CC-FB92A9E93DED}" destId="{ED39A855-24E8-43E5-8E4E-5F9DA2EA19DE}" srcOrd="0" destOrd="0" parTransId="{4B96DE9D-7E7C-4DD0-9D5B-F4F3B024F9AF}" sibTransId="{E42257AF-D6A2-46C6-8941-E18C67300338}"/>
    <dgm:cxn modelId="{650A14C1-48E2-4E57-9B11-3BBD2FA11174}" type="presParOf" srcId="{7880170B-1F52-491F-824B-ADA745A487C5}" destId="{E7A38DDD-C73B-4773-94FE-2F5E7233E72C}" srcOrd="0" destOrd="0" presId="urn:microsoft.com/office/officeart/2005/8/layout/vList2"/>
    <dgm:cxn modelId="{BF7F312A-688C-4DC4-8E68-8F36BB65033D}" type="presParOf" srcId="{7880170B-1F52-491F-824B-ADA745A487C5}" destId="{9959DC96-582F-491B-81F7-0C4F97F70665}" srcOrd="1" destOrd="0" presId="urn:microsoft.com/office/officeart/2005/8/layout/vList2"/>
    <dgm:cxn modelId="{1C25949E-E79A-4294-B4C0-AF76305B6FE4}" type="presParOf" srcId="{7880170B-1F52-491F-824B-ADA745A487C5}" destId="{2BBDB037-FB95-42DD-8940-63403AB362C2}" srcOrd="2" destOrd="0" presId="urn:microsoft.com/office/officeart/2005/8/layout/vList2"/>
    <dgm:cxn modelId="{E0F9ADC7-60FC-4909-A09F-1688565484F8}" type="presParOf" srcId="{7880170B-1F52-491F-824B-ADA745A487C5}" destId="{39F805CC-7C2E-44F6-B76D-BA90A18C05D9}" srcOrd="3" destOrd="0" presId="urn:microsoft.com/office/officeart/2005/8/layout/vList2"/>
    <dgm:cxn modelId="{8D640F73-358B-4BE3-8AD2-D7E893B1F683}" type="presParOf" srcId="{7880170B-1F52-491F-824B-ADA745A487C5}" destId="{153959E7-223A-4FCD-B30F-568C2F9E043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3370401-62A1-4E68-AB7E-0154E67B29CE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CL"/>
        </a:p>
      </dgm:t>
    </dgm:pt>
    <dgm:pt modelId="{56249709-62AE-4504-A94B-3FF744949D1D}">
      <dgm:prSet/>
      <dgm:spPr/>
      <dgm:t>
        <a:bodyPr/>
        <a:lstStyle/>
        <a:p>
          <a:r>
            <a:rPr lang="es-CL" dirty="0">
              <a:solidFill>
                <a:srgbClr val="0000CC"/>
              </a:solidFill>
            </a:rPr>
            <a:t>Conexión directa, velocidad fija alta corriente en la partida</a:t>
          </a:r>
        </a:p>
      </dgm:t>
    </dgm:pt>
    <dgm:pt modelId="{7DCDB988-A6AF-485E-A114-3B0A716AAD28}" type="parTrans" cxnId="{E91137A1-2B9B-445C-B5E6-D7B7DC34023E}">
      <dgm:prSet/>
      <dgm:spPr/>
      <dgm:t>
        <a:bodyPr/>
        <a:lstStyle/>
        <a:p>
          <a:endParaRPr lang="es-CL">
            <a:solidFill>
              <a:srgbClr val="0000CC"/>
            </a:solidFill>
          </a:endParaRPr>
        </a:p>
      </dgm:t>
    </dgm:pt>
    <dgm:pt modelId="{01C4474F-A9D1-4A1D-8E13-60ED3CDAEC50}" type="sibTrans" cxnId="{E91137A1-2B9B-445C-B5E6-D7B7DC34023E}">
      <dgm:prSet/>
      <dgm:spPr/>
      <dgm:t>
        <a:bodyPr/>
        <a:lstStyle/>
        <a:p>
          <a:endParaRPr lang="es-CL">
            <a:solidFill>
              <a:srgbClr val="0000CC"/>
            </a:solidFill>
          </a:endParaRPr>
        </a:p>
      </dgm:t>
    </dgm:pt>
    <dgm:pt modelId="{438BCFB9-5ADC-4446-B5B3-D8A61C21EBDD}">
      <dgm:prSet/>
      <dgm:spPr/>
      <dgm:t>
        <a:bodyPr/>
        <a:lstStyle/>
        <a:p>
          <a:r>
            <a:rPr lang="es-CL" dirty="0">
              <a:solidFill>
                <a:srgbClr val="0000CC"/>
              </a:solidFill>
            </a:rPr>
            <a:t>Partidor suave, reduce la corriente en la partida, velocidad fija</a:t>
          </a:r>
        </a:p>
      </dgm:t>
    </dgm:pt>
    <dgm:pt modelId="{FC7648C7-359E-4D2E-AB34-0183E47C1210}" type="parTrans" cxnId="{9AFD325C-4415-4241-8DED-DAB5341DE09C}">
      <dgm:prSet/>
      <dgm:spPr/>
      <dgm:t>
        <a:bodyPr/>
        <a:lstStyle/>
        <a:p>
          <a:endParaRPr lang="es-CL">
            <a:solidFill>
              <a:srgbClr val="0000CC"/>
            </a:solidFill>
          </a:endParaRPr>
        </a:p>
      </dgm:t>
    </dgm:pt>
    <dgm:pt modelId="{88FB0BC1-684C-4E31-B4BE-8AE5F0277E2E}" type="sibTrans" cxnId="{9AFD325C-4415-4241-8DED-DAB5341DE09C}">
      <dgm:prSet/>
      <dgm:spPr/>
      <dgm:t>
        <a:bodyPr/>
        <a:lstStyle/>
        <a:p>
          <a:endParaRPr lang="es-CL">
            <a:solidFill>
              <a:srgbClr val="0000CC"/>
            </a:solidFill>
          </a:endParaRPr>
        </a:p>
      </dgm:t>
    </dgm:pt>
    <dgm:pt modelId="{A84F559B-2DCE-454F-84D0-F01ACBF67F8D}">
      <dgm:prSet/>
      <dgm:spPr/>
      <dgm:t>
        <a:bodyPr/>
        <a:lstStyle/>
        <a:p>
          <a:r>
            <a:rPr lang="es-CL" b="1" dirty="0">
              <a:solidFill>
                <a:srgbClr val="0000CC"/>
              </a:solidFill>
            </a:rPr>
            <a:t>Variador de Frecuencia (VDF)</a:t>
          </a:r>
          <a:r>
            <a:rPr lang="es-CL" dirty="0">
              <a:solidFill>
                <a:srgbClr val="0000CC"/>
              </a:solidFill>
            </a:rPr>
            <a:t>, regulan la tensión y frecuencia del motor para que éste opere en un punto de alta eficiencia</a:t>
          </a:r>
        </a:p>
      </dgm:t>
    </dgm:pt>
    <dgm:pt modelId="{DE939847-6827-4B22-B97A-39A610579262}" type="parTrans" cxnId="{D02C3C3A-2BFB-4BC7-B997-A1456859DB85}">
      <dgm:prSet/>
      <dgm:spPr/>
      <dgm:t>
        <a:bodyPr/>
        <a:lstStyle/>
        <a:p>
          <a:endParaRPr lang="es-CL">
            <a:solidFill>
              <a:srgbClr val="0000CC"/>
            </a:solidFill>
          </a:endParaRPr>
        </a:p>
      </dgm:t>
    </dgm:pt>
    <dgm:pt modelId="{9FA2DDB9-0090-4650-974F-C2D03A4B5E8F}" type="sibTrans" cxnId="{D02C3C3A-2BFB-4BC7-B997-A1456859DB85}">
      <dgm:prSet/>
      <dgm:spPr/>
      <dgm:t>
        <a:bodyPr/>
        <a:lstStyle/>
        <a:p>
          <a:endParaRPr lang="es-CL">
            <a:solidFill>
              <a:srgbClr val="0000CC"/>
            </a:solidFill>
          </a:endParaRPr>
        </a:p>
      </dgm:t>
    </dgm:pt>
    <dgm:pt modelId="{DF90EB33-675B-4B4E-A495-D89669B94B0F}" type="pres">
      <dgm:prSet presAssocID="{E3370401-62A1-4E68-AB7E-0154E67B29CE}" presName="linear" presStyleCnt="0">
        <dgm:presLayoutVars>
          <dgm:animLvl val="lvl"/>
          <dgm:resizeHandles val="exact"/>
        </dgm:presLayoutVars>
      </dgm:prSet>
      <dgm:spPr/>
    </dgm:pt>
    <dgm:pt modelId="{79AE255A-B510-474D-875B-F63AEA84FB48}" type="pres">
      <dgm:prSet presAssocID="{56249709-62AE-4504-A94B-3FF744949D1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B9326B5-6F3F-481C-BE57-EC8B5FF22301}" type="pres">
      <dgm:prSet presAssocID="{01C4474F-A9D1-4A1D-8E13-60ED3CDAEC50}" presName="spacer" presStyleCnt="0"/>
      <dgm:spPr/>
    </dgm:pt>
    <dgm:pt modelId="{41A73967-582A-449B-8167-2E31B834B780}" type="pres">
      <dgm:prSet presAssocID="{438BCFB9-5ADC-4446-B5B3-D8A61C21EBD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8198740-A1D7-4B2E-AECD-5FD8135463D3}" type="pres">
      <dgm:prSet presAssocID="{88FB0BC1-684C-4E31-B4BE-8AE5F0277E2E}" presName="spacer" presStyleCnt="0"/>
      <dgm:spPr/>
    </dgm:pt>
    <dgm:pt modelId="{48AD2B58-6C73-4EEE-B2BF-1DD8987D81B6}" type="pres">
      <dgm:prSet presAssocID="{A84F559B-2DCE-454F-84D0-F01ACBF67F8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02C3C3A-2BFB-4BC7-B997-A1456859DB85}" srcId="{E3370401-62A1-4E68-AB7E-0154E67B29CE}" destId="{A84F559B-2DCE-454F-84D0-F01ACBF67F8D}" srcOrd="2" destOrd="0" parTransId="{DE939847-6827-4B22-B97A-39A610579262}" sibTransId="{9FA2DDB9-0090-4650-974F-C2D03A4B5E8F}"/>
    <dgm:cxn modelId="{FFC7AF3D-9FDC-4B50-9DA8-D42D676FD409}" type="presOf" srcId="{438BCFB9-5ADC-4446-B5B3-D8A61C21EBDD}" destId="{41A73967-582A-449B-8167-2E31B834B780}" srcOrd="0" destOrd="0" presId="urn:microsoft.com/office/officeart/2005/8/layout/vList2"/>
    <dgm:cxn modelId="{9AFD325C-4415-4241-8DED-DAB5341DE09C}" srcId="{E3370401-62A1-4E68-AB7E-0154E67B29CE}" destId="{438BCFB9-5ADC-4446-B5B3-D8A61C21EBDD}" srcOrd="1" destOrd="0" parTransId="{FC7648C7-359E-4D2E-AB34-0183E47C1210}" sibTransId="{88FB0BC1-684C-4E31-B4BE-8AE5F0277E2E}"/>
    <dgm:cxn modelId="{5F36D54E-10F6-4D73-AD0D-FCD2C7A225E1}" type="presOf" srcId="{A84F559B-2DCE-454F-84D0-F01ACBF67F8D}" destId="{48AD2B58-6C73-4EEE-B2BF-1DD8987D81B6}" srcOrd="0" destOrd="0" presId="urn:microsoft.com/office/officeart/2005/8/layout/vList2"/>
    <dgm:cxn modelId="{8684FD70-C89F-41E1-A33D-ADA682F02711}" type="presOf" srcId="{E3370401-62A1-4E68-AB7E-0154E67B29CE}" destId="{DF90EB33-675B-4B4E-A495-D89669B94B0F}" srcOrd="0" destOrd="0" presId="urn:microsoft.com/office/officeart/2005/8/layout/vList2"/>
    <dgm:cxn modelId="{E91137A1-2B9B-445C-B5E6-D7B7DC34023E}" srcId="{E3370401-62A1-4E68-AB7E-0154E67B29CE}" destId="{56249709-62AE-4504-A94B-3FF744949D1D}" srcOrd="0" destOrd="0" parTransId="{7DCDB988-A6AF-485E-A114-3B0A716AAD28}" sibTransId="{01C4474F-A9D1-4A1D-8E13-60ED3CDAEC50}"/>
    <dgm:cxn modelId="{F54C44FC-1D1E-4813-9994-80A4B9B3F035}" type="presOf" srcId="{56249709-62AE-4504-A94B-3FF744949D1D}" destId="{79AE255A-B510-474D-875B-F63AEA84FB48}" srcOrd="0" destOrd="0" presId="urn:microsoft.com/office/officeart/2005/8/layout/vList2"/>
    <dgm:cxn modelId="{A3E59B6A-30A0-45C6-90ED-29D1F730695D}" type="presParOf" srcId="{DF90EB33-675B-4B4E-A495-D89669B94B0F}" destId="{79AE255A-B510-474D-875B-F63AEA84FB48}" srcOrd="0" destOrd="0" presId="urn:microsoft.com/office/officeart/2005/8/layout/vList2"/>
    <dgm:cxn modelId="{709606DA-E720-4DA2-B792-DB6FCA544D26}" type="presParOf" srcId="{DF90EB33-675B-4B4E-A495-D89669B94B0F}" destId="{2B9326B5-6F3F-481C-BE57-EC8B5FF22301}" srcOrd="1" destOrd="0" presId="urn:microsoft.com/office/officeart/2005/8/layout/vList2"/>
    <dgm:cxn modelId="{B7CE0F6D-3603-4C1B-97D5-6E60115BDA19}" type="presParOf" srcId="{DF90EB33-675B-4B4E-A495-D89669B94B0F}" destId="{41A73967-582A-449B-8167-2E31B834B780}" srcOrd="2" destOrd="0" presId="urn:microsoft.com/office/officeart/2005/8/layout/vList2"/>
    <dgm:cxn modelId="{10C9C957-87D8-4850-B161-FC473921D27C}" type="presParOf" srcId="{DF90EB33-675B-4B4E-A495-D89669B94B0F}" destId="{88198740-A1D7-4B2E-AECD-5FD8135463D3}" srcOrd="3" destOrd="0" presId="urn:microsoft.com/office/officeart/2005/8/layout/vList2"/>
    <dgm:cxn modelId="{A850CBC3-6A09-4F1F-A8BB-824C6E076CAA}" type="presParOf" srcId="{DF90EB33-675B-4B4E-A495-D89669B94B0F}" destId="{48AD2B58-6C73-4EEE-B2BF-1DD8987D81B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9F45E8-6F4E-4F7C-8BF4-EEDA8FC3B830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CL"/>
        </a:p>
      </dgm:t>
    </dgm:pt>
    <dgm:pt modelId="{5862AE3D-DAF0-4389-913A-7FC6E16A3D7C}">
      <dgm:prSet/>
      <dgm:spPr>
        <a:ln>
          <a:solidFill>
            <a:srgbClr val="FF0000"/>
          </a:solidFill>
        </a:ln>
      </dgm:spPr>
      <dgm:t>
        <a:bodyPr/>
        <a:lstStyle/>
        <a:p>
          <a:r>
            <a:rPr lang="es-CL" dirty="0">
              <a:solidFill>
                <a:srgbClr val="0000CC"/>
              </a:solidFill>
            </a:rPr>
            <a:t>Solamente un 10% de los motores eléctricos cuenta con </a:t>
          </a:r>
          <a:r>
            <a:rPr lang="es-CL" dirty="0" err="1">
              <a:solidFill>
                <a:srgbClr val="0000CC"/>
              </a:solidFill>
            </a:rPr>
            <a:t>VDFs</a:t>
          </a:r>
          <a:r>
            <a:rPr lang="es-CL" dirty="0">
              <a:solidFill>
                <a:srgbClr val="0000CC"/>
              </a:solidFill>
            </a:rPr>
            <a:t>, y éstos presentan problemas de eficiencia y calidad de energía para operar en media tensión</a:t>
          </a:r>
        </a:p>
      </dgm:t>
    </dgm:pt>
    <dgm:pt modelId="{572AE302-2C7A-442B-BEDD-E65F52866477}" type="parTrans" cxnId="{BADD20D3-73B7-4E19-9159-08C4C9031171}">
      <dgm:prSet/>
      <dgm:spPr/>
      <dgm:t>
        <a:bodyPr/>
        <a:lstStyle/>
        <a:p>
          <a:endParaRPr lang="es-CL"/>
        </a:p>
      </dgm:t>
    </dgm:pt>
    <dgm:pt modelId="{F46F1493-2A95-4F41-942F-1F5234E0E8EB}" type="sibTrans" cxnId="{BADD20D3-73B7-4E19-9159-08C4C9031171}">
      <dgm:prSet/>
      <dgm:spPr/>
      <dgm:t>
        <a:bodyPr/>
        <a:lstStyle/>
        <a:p>
          <a:endParaRPr lang="es-CL"/>
        </a:p>
      </dgm:t>
    </dgm:pt>
    <dgm:pt modelId="{2CC52C61-00D0-4EE9-87AE-AC709D050754}" type="pres">
      <dgm:prSet presAssocID="{529F45E8-6F4E-4F7C-8BF4-EEDA8FC3B830}" presName="linear" presStyleCnt="0">
        <dgm:presLayoutVars>
          <dgm:animLvl val="lvl"/>
          <dgm:resizeHandles val="exact"/>
        </dgm:presLayoutVars>
      </dgm:prSet>
      <dgm:spPr/>
    </dgm:pt>
    <dgm:pt modelId="{D6CF254B-39A0-4CA1-8DDA-A01867934330}" type="pres">
      <dgm:prSet presAssocID="{5862AE3D-DAF0-4389-913A-7FC6E16A3D7C}" presName="parentText" presStyleLbl="node1" presStyleIdx="0" presStyleCnt="1" custLinFactNeighborX="249" custLinFactNeighborY="-9090">
        <dgm:presLayoutVars>
          <dgm:chMax val="0"/>
          <dgm:bulletEnabled val="1"/>
        </dgm:presLayoutVars>
      </dgm:prSet>
      <dgm:spPr/>
    </dgm:pt>
  </dgm:ptLst>
  <dgm:cxnLst>
    <dgm:cxn modelId="{464D2D21-8AA3-4B88-97DF-A3A2831F69EB}" type="presOf" srcId="{5862AE3D-DAF0-4389-913A-7FC6E16A3D7C}" destId="{D6CF254B-39A0-4CA1-8DDA-A01867934330}" srcOrd="0" destOrd="0" presId="urn:microsoft.com/office/officeart/2005/8/layout/vList2"/>
    <dgm:cxn modelId="{B2F2843E-50B7-4CDC-9703-FF731F283709}" type="presOf" srcId="{529F45E8-6F4E-4F7C-8BF4-EEDA8FC3B830}" destId="{2CC52C61-00D0-4EE9-87AE-AC709D050754}" srcOrd="0" destOrd="0" presId="urn:microsoft.com/office/officeart/2005/8/layout/vList2"/>
    <dgm:cxn modelId="{BADD20D3-73B7-4E19-9159-08C4C9031171}" srcId="{529F45E8-6F4E-4F7C-8BF4-EEDA8FC3B830}" destId="{5862AE3D-DAF0-4389-913A-7FC6E16A3D7C}" srcOrd="0" destOrd="0" parTransId="{572AE302-2C7A-442B-BEDD-E65F52866477}" sibTransId="{F46F1493-2A95-4F41-942F-1F5234E0E8EB}"/>
    <dgm:cxn modelId="{9684B3E4-F5E9-4E9C-AE2D-18BE7F805BAB}" type="presParOf" srcId="{2CC52C61-00D0-4EE9-87AE-AC709D050754}" destId="{D6CF254B-39A0-4CA1-8DDA-A0186793433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B44FD8C-6073-4AD8-A357-2611CF1D92BF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CL"/>
        </a:p>
      </dgm:t>
    </dgm:pt>
    <dgm:pt modelId="{6B87354E-FC49-45C8-8E50-C445D822E781}">
      <dgm:prSet/>
      <dgm:spPr/>
      <dgm:t>
        <a:bodyPr/>
        <a:lstStyle/>
        <a:p>
          <a:r>
            <a:rPr lang="es-CL" dirty="0">
              <a:solidFill>
                <a:srgbClr val="0000CC"/>
              </a:solidFill>
              <a:latin typeface="LM Roman 10" panose="00000500000000000000" pitchFamily="50" charset="0"/>
            </a:rPr>
            <a:t>Analizar el comportamiento de las máquinas eléctricas industriales en régimen permanente y en régimen transitorio.</a:t>
          </a:r>
        </a:p>
      </dgm:t>
    </dgm:pt>
    <dgm:pt modelId="{CD1B4E13-F58C-4C0A-9BFF-3FB855BA0D2C}" type="parTrans" cxnId="{72E24520-CB06-4370-9BA3-6D224C1FAAD0}">
      <dgm:prSet/>
      <dgm:spPr/>
      <dgm:t>
        <a:bodyPr/>
        <a:lstStyle/>
        <a:p>
          <a:endParaRPr lang="es-CL">
            <a:solidFill>
              <a:srgbClr val="0000CC"/>
            </a:solidFill>
            <a:latin typeface="LM Roman 10" panose="00000500000000000000" pitchFamily="50" charset="0"/>
          </a:endParaRPr>
        </a:p>
      </dgm:t>
    </dgm:pt>
    <dgm:pt modelId="{3EA80BC2-91BF-4BCA-A6DC-4919B3F37A9D}" type="sibTrans" cxnId="{72E24520-CB06-4370-9BA3-6D224C1FAAD0}">
      <dgm:prSet/>
      <dgm:spPr/>
      <dgm:t>
        <a:bodyPr/>
        <a:lstStyle/>
        <a:p>
          <a:endParaRPr lang="es-CL">
            <a:solidFill>
              <a:srgbClr val="0000CC"/>
            </a:solidFill>
            <a:latin typeface="LM Roman 10" panose="00000500000000000000" pitchFamily="50" charset="0"/>
          </a:endParaRPr>
        </a:p>
      </dgm:t>
    </dgm:pt>
    <dgm:pt modelId="{5EBCC380-6266-4E3C-A8E4-BA11BB924B78}">
      <dgm:prSet/>
      <dgm:spPr/>
      <dgm:t>
        <a:bodyPr/>
        <a:lstStyle/>
        <a:p>
          <a:r>
            <a:rPr lang="es-CL" dirty="0">
              <a:solidFill>
                <a:srgbClr val="0000CC"/>
              </a:solidFill>
              <a:latin typeface="LM Roman 10" panose="00000500000000000000" pitchFamily="50" charset="0"/>
            </a:rPr>
            <a:t>Aplicar los métodos de transformación de coordenadas a las máquinas eléctricas rotatorias más usuales, para simplificar la solución de sus ecuaciones.</a:t>
          </a:r>
        </a:p>
      </dgm:t>
    </dgm:pt>
    <dgm:pt modelId="{1A08CB02-24AD-4B0B-A862-093DE8828E84}" type="parTrans" cxnId="{16B9EEBC-FC47-46C4-9D66-E5E6ED911C84}">
      <dgm:prSet/>
      <dgm:spPr/>
      <dgm:t>
        <a:bodyPr/>
        <a:lstStyle/>
        <a:p>
          <a:endParaRPr lang="es-CL">
            <a:solidFill>
              <a:srgbClr val="0000CC"/>
            </a:solidFill>
            <a:latin typeface="LM Roman 10" panose="00000500000000000000" pitchFamily="50" charset="0"/>
          </a:endParaRPr>
        </a:p>
      </dgm:t>
    </dgm:pt>
    <dgm:pt modelId="{0A912A4F-6EBE-4F0C-B0F0-11B487388C81}" type="sibTrans" cxnId="{16B9EEBC-FC47-46C4-9D66-E5E6ED911C84}">
      <dgm:prSet/>
      <dgm:spPr/>
      <dgm:t>
        <a:bodyPr/>
        <a:lstStyle/>
        <a:p>
          <a:endParaRPr lang="es-CL">
            <a:solidFill>
              <a:srgbClr val="0000CC"/>
            </a:solidFill>
            <a:latin typeface="LM Roman 10" panose="00000500000000000000" pitchFamily="50" charset="0"/>
          </a:endParaRPr>
        </a:p>
      </dgm:t>
    </dgm:pt>
    <dgm:pt modelId="{7593DCE6-BE9C-4EB3-9678-D9A047E6163B}">
      <dgm:prSet/>
      <dgm:spPr/>
      <dgm:t>
        <a:bodyPr/>
        <a:lstStyle/>
        <a:p>
          <a:r>
            <a:rPr lang="es-CL" dirty="0">
              <a:solidFill>
                <a:srgbClr val="0000CC"/>
              </a:solidFill>
              <a:latin typeface="LM Roman 10" panose="00000500000000000000" pitchFamily="50" charset="0"/>
            </a:rPr>
            <a:t>Efectuar el análisis transitorio de las máquinas eléctricas rotatorias utilizando transformación de coordenadas.</a:t>
          </a:r>
        </a:p>
      </dgm:t>
    </dgm:pt>
    <dgm:pt modelId="{9A646ECC-B63B-41A8-8ACC-AFDDB9152D64}" type="parTrans" cxnId="{44324E0E-7B5A-407A-B967-7404986EE56A}">
      <dgm:prSet/>
      <dgm:spPr/>
      <dgm:t>
        <a:bodyPr/>
        <a:lstStyle/>
        <a:p>
          <a:endParaRPr lang="es-CL">
            <a:solidFill>
              <a:srgbClr val="0000CC"/>
            </a:solidFill>
            <a:latin typeface="LM Roman 10" panose="00000500000000000000" pitchFamily="50" charset="0"/>
          </a:endParaRPr>
        </a:p>
      </dgm:t>
    </dgm:pt>
    <dgm:pt modelId="{4BE08DAE-1005-46C7-ABFD-C8F45EFB18F1}" type="sibTrans" cxnId="{44324E0E-7B5A-407A-B967-7404986EE56A}">
      <dgm:prSet/>
      <dgm:spPr/>
      <dgm:t>
        <a:bodyPr/>
        <a:lstStyle/>
        <a:p>
          <a:endParaRPr lang="es-CL">
            <a:solidFill>
              <a:srgbClr val="0000CC"/>
            </a:solidFill>
            <a:latin typeface="LM Roman 10" panose="00000500000000000000" pitchFamily="50" charset="0"/>
          </a:endParaRPr>
        </a:p>
      </dgm:t>
    </dgm:pt>
    <dgm:pt modelId="{0EA0AFB9-22E6-4857-A6F2-AF7DE5D84739}">
      <dgm:prSet/>
      <dgm:spPr/>
      <dgm:t>
        <a:bodyPr/>
        <a:lstStyle/>
        <a:p>
          <a:r>
            <a:rPr lang="es-CL" dirty="0">
              <a:solidFill>
                <a:srgbClr val="0000CC"/>
              </a:solidFill>
              <a:latin typeface="LM Roman 10" panose="00000500000000000000" pitchFamily="50" charset="0"/>
            </a:rPr>
            <a:t>Modelar e implementar sistemas de accionamiento de máquinas eléctricas que permiten regular su comportamiento en estado transitorio. </a:t>
          </a:r>
        </a:p>
      </dgm:t>
    </dgm:pt>
    <dgm:pt modelId="{4CA46490-7DC8-4CBB-B2E2-39307A30C9BA}" type="parTrans" cxnId="{182F2833-C7D5-46D1-AD3F-9B81A6E19EBF}">
      <dgm:prSet/>
      <dgm:spPr/>
      <dgm:t>
        <a:bodyPr/>
        <a:lstStyle/>
        <a:p>
          <a:endParaRPr lang="es-CL">
            <a:solidFill>
              <a:srgbClr val="0000CC"/>
            </a:solidFill>
            <a:latin typeface="LM Roman 10" panose="00000500000000000000" pitchFamily="50" charset="0"/>
          </a:endParaRPr>
        </a:p>
      </dgm:t>
    </dgm:pt>
    <dgm:pt modelId="{C20BD986-F69B-4FC7-B1FE-436FB06C8827}" type="sibTrans" cxnId="{182F2833-C7D5-46D1-AD3F-9B81A6E19EBF}">
      <dgm:prSet/>
      <dgm:spPr/>
      <dgm:t>
        <a:bodyPr/>
        <a:lstStyle/>
        <a:p>
          <a:endParaRPr lang="es-CL">
            <a:solidFill>
              <a:srgbClr val="0000CC"/>
            </a:solidFill>
            <a:latin typeface="LM Roman 10" panose="00000500000000000000" pitchFamily="50" charset="0"/>
          </a:endParaRPr>
        </a:p>
      </dgm:t>
    </dgm:pt>
    <dgm:pt modelId="{B362C671-63E3-4CFF-A5F3-64C11BE24DA1}" type="pres">
      <dgm:prSet presAssocID="{AB44FD8C-6073-4AD8-A357-2611CF1D92BF}" presName="linear" presStyleCnt="0">
        <dgm:presLayoutVars>
          <dgm:animLvl val="lvl"/>
          <dgm:resizeHandles val="exact"/>
        </dgm:presLayoutVars>
      </dgm:prSet>
      <dgm:spPr/>
    </dgm:pt>
    <dgm:pt modelId="{0196AD6D-A404-49C8-B08B-D0EAB7EF9A69}" type="pres">
      <dgm:prSet presAssocID="{6B87354E-FC49-45C8-8E50-C445D822E78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23AE9B2-A585-4635-A133-1056A9A971F2}" type="pres">
      <dgm:prSet presAssocID="{3EA80BC2-91BF-4BCA-A6DC-4919B3F37A9D}" presName="spacer" presStyleCnt="0"/>
      <dgm:spPr/>
    </dgm:pt>
    <dgm:pt modelId="{49D80899-2F6D-4363-8302-937F6F8A1BAB}" type="pres">
      <dgm:prSet presAssocID="{5EBCC380-6266-4E3C-A8E4-BA11BB924B7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AF333858-6468-4F97-BDA0-E78666C36FCC}" type="pres">
      <dgm:prSet presAssocID="{0A912A4F-6EBE-4F0C-B0F0-11B487388C81}" presName="spacer" presStyleCnt="0"/>
      <dgm:spPr/>
    </dgm:pt>
    <dgm:pt modelId="{5F68A133-E294-4A85-A9FB-8E90E8371307}" type="pres">
      <dgm:prSet presAssocID="{7593DCE6-BE9C-4EB3-9678-D9A047E6163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237017C-0CA2-42A5-931A-F6B16EF2F7CA}" type="pres">
      <dgm:prSet presAssocID="{4BE08DAE-1005-46C7-ABFD-C8F45EFB18F1}" presName="spacer" presStyleCnt="0"/>
      <dgm:spPr/>
    </dgm:pt>
    <dgm:pt modelId="{FDA3CE85-AAAC-4C56-9E85-B16EE9D092A0}" type="pres">
      <dgm:prSet presAssocID="{0EA0AFB9-22E6-4857-A6F2-AF7DE5D8473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4324E0E-7B5A-407A-B967-7404986EE56A}" srcId="{AB44FD8C-6073-4AD8-A357-2611CF1D92BF}" destId="{7593DCE6-BE9C-4EB3-9678-D9A047E6163B}" srcOrd="2" destOrd="0" parTransId="{9A646ECC-B63B-41A8-8ACC-AFDDB9152D64}" sibTransId="{4BE08DAE-1005-46C7-ABFD-C8F45EFB18F1}"/>
    <dgm:cxn modelId="{9E03C80E-82ED-463C-8C74-56C1677985CA}" type="presOf" srcId="{0EA0AFB9-22E6-4857-A6F2-AF7DE5D84739}" destId="{FDA3CE85-AAAC-4C56-9E85-B16EE9D092A0}" srcOrd="0" destOrd="0" presId="urn:microsoft.com/office/officeart/2005/8/layout/vList2"/>
    <dgm:cxn modelId="{72E24520-CB06-4370-9BA3-6D224C1FAAD0}" srcId="{AB44FD8C-6073-4AD8-A357-2611CF1D92BF}" destId="{6B87354E-FC49-45C8-8E50-C445D822E781}" srcOrd="0" destOrd="0" parTransId="{CD1B4E13-F58C-4C0A-9BFF-3FB855BA0D2C}" sibTransId="{3EA80BC2-91BF-4BCA-A6DC-4919B3F37A9D}"/>
    <dgm:cxn modelId="{182F2833-C7D5-46D1-AD3F-9B81A6E19EBF}" srcId="{AB44FD8C-6073-4AD8-A357-2611CF1D92BF}" destId="{0EA0AFB9-22E6-4857-A6F2-AF7DE5D84739}" srcOrd="3" destOrd="0" parTransId="{4CA46490-7DC8-4CBB-B2E2-39307A30C9BA}" sibTransId="{C20BD986-F69B-4FC7-B1FE-436FB06C8827}"/>
    <dgm:cxn modelId="{FB4CDB3B-87B2-44D3-8422-FB4375B6F646}" type="presOf" srcId="{7593DCE6-BE9C-4EB3-9678-D9A047E6163B}" destId="{5F68A133-E294-4A85-A9FB-8E90E8371307}" srcOrd="0" destOrd="0" presId="urn:microsoft.com/office/officeart/2005/8/layout/vList2"/>
    <dgm:cxn modelId="{7DA0826E-BB45-474F-8149-690B3529115B}" type="presOf" srcId="{5EBCC380-6266-4E3C-A8E4-BA11BB924B78}" destId="{49D80899-2F6D-4363-8302-937F6F8A1BAB}" srcOrd="0" destOrd="0" presId="urn:microsoft.com/office/officeart/2005/8/layout/vList2"/>
    <dgm:cxn modelId="{96990DB4-2AD4-4D75-9589-4AFD780DF152}" type="presOf" srcId="{AB44FD8C-6073-4AD8-A357-2611CF1D92BF}" destId="{B362C671-63E3-4CFF-A5F3-64C11BE24DA1}" srcOrd="0" destOrd="0" presId="urn:microsoft.com/office/officeart/2005/8/layout/vList2"/>
    <dgm:cxn modelId="{16B9EEBC-FC47-46C4-9D66-E5E6ED911C84}" srcId="{AB44FD8C-6073-4AD8-A357-2611CF1D92BF}" destId="{5EBCC380-6266-4E3C-A8E4-BA11BB924B78}" srcOrd="1" destOrd="0" parTransId="{1A08CB02-24AD-4B0B-A862-093DE8828E84}" sibTransId="{0A912A4F-6EBE-4F0C-B0F0-11B487388C81}"/>
    <dgm:cxn modelId="{D55583CA-892B-49A1-B5F7-2675E6092023}" type="presOf" srcId="{6B87354E-FC49-45C8-8E50-C445D822E781}" destId="{0196AD6D-A404-49C8-B08B-D0EAB7EF9A69}" srcOrd="0" destOrd="0" presId="urn:microsoft.com/office/officeart/2005/8/layout/vList2"/>
    <dgm:cxn modelId="{4BB483C1-4549-49AB-84A9-7CE7EBFC0D25}" type="presParOf" srcId="{B362C671-63E3-4CFF-A5F3-64C11BE24DA1}" destId="{0196AD6D-A404-49C8-B08B-D0EAB7EF9A69}" srcOrd="0" destOrd="0" presId="urn:microsoft.com/office/officeart/2005/8/layout/vList2"/>
    <dgm:cxn modelId="{F75F09B2-9827-471E-A596-24CE3B94467F}" type="presParOf" srcId="{B362C671-63E3-4CFF-A5F3-64C11BE24DA1}" destId="{623AE9B2-A585-4635-A133-1056A9A971F2}" srcOrd="1" destOrd="0" presId="urn:microsoft.com/office/officeart/2005/8/layout/vList2"/>
    <dgm:cxn modelId="{E97C6530-B4E6-40D3-ABFE-04D88F28715E}" type="presParOf" srcId="{B362C671-63E3-4CFF-A5F3-64C11BE24DA1}" destId="{49D80899-2F6D-4363-8302-937F6F8A1BAB}" srcOrd="2" destOrd="0" presId="urn:microsoft.com/office/officeart/2005/8/layout/vList2"/>
    <dgm:cxn modelId="{53A5D2C2-6AF5-4D24-8544-A2FC4D3862FC}" type="presParOf" srcId="{B362C671-63E3-4CFF-A5F3-64C11BE24DA1}" destId="{AF333858-6468-4F97-BDA0-E78666C36FCC}" srcOrd="3" destOrd="0" presId="urn:microsoft.com/office/officeart/2005/8/layout/vList2"/>
    <dgm:cxn modelId="{09AEBD1F-3754-4550-B2A6-13A4189F282B}" type="presParOf" srcId="{B362C671-63E3-4CFF-A5F3-64C11BE24DA1}" destId="{5F68A133-E294-4A85-A9FB-8E90E8371307}" srcOrd="4" destOrd="0" presId="urn:microsoft.com/office/officeart/2005/8/layout/vList2"/>
    <dgm:cxn modelId="{5ADBC44F-914F-49CE-ADAB-07BA41916FCD}" type="presParOf" srcId="{B362C671-63E3-4CFF-A5F3-64C11BE24DA1}" destId="{1237017C-0CA2-42A5-931A-F6B16EF2F7CA}" srcOrd="5" destOrd="0" presId="urn:microsoft.com/office/officeart/2005/8/layout/vList2"/>
    <dgm:cxn modelId="{2C0B5846-0285-468A-A6F5-F9D4794D3558}" type="presParOf" srcId="{B362C671-63E3-4CFF-A5F3-64C11BE24DA1}" destId="{FDA3CE85-AAAC-4C56-9E85-B16EE9D092A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D9CF9E-450C-47D9-977F-E5C9465AC81B}">
      <dsp:nvSpPr>
        <dsp:cNvPr id="0" name=""/>
        <dsp:cNvSpPr/>
      </dsp:nvSpPr>
      <dsp:spPr>
        <a:xfrm>
          <a:off x="2875176" y="481"/>
          <a:ext cx="4312764" cy="98541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200" kern="1200" dirty="0">
              <a:latin typeface="LM Roman 10" panose="00000500000000000000" pitchFamily="50" charset="0"/>
            </a:rPr>
            <a:t>Estudio de circuitos equivalentes en estado estacionario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200" kern="1200" dirty="0">
              <a:latin typeface="LM Roman 10" panose="00000500000000000000" pitchFamily="50" charset="0"/>
            </a:rPr>
            <a:t>Modelamiento matemático “estático”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200" kern="1200" dirty="0">
              <a:latin typeface="LM Roman 10" panose="00000500000000000000" pitchFamily="50" charset="0"/>
            </a:rPr>
            <a:t>Sin aplicaciones claras</a:t>
          </a:r>
        </a:p>
      </dsp:txBody>
      <dsp:txXfrm>
        <a:off x="2875176" y="123658"/>
        <a:ext cx="3943232" cy="739065"/>
      </dsp:txXfrm>
    </dsp:sp>
    <dsp:sp modelId="{92A9AAE8-7507-4070-8814-C172BEFFCE1B}">
      <dsp:nvSpPr>
        <dsp:cNvPr id="0" name=""/>
        <dsp:cNvSpPr/>
      </dsp:nvSpPr>
      <dsp:spPr>
        <a:xfrm>
          <a:off x="0" y="481"/>
          <a:ext cx="2875176" cy="9854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kern="1200" dirty="0">
              <a:latin typeface="LM Roman 10" panose="00000500000000000000" pitchFamily="50" charset="0"/>
            </a:rPr>
            <a:t>Enfoque       clásico</a:t>
          </a:r>
        </a:p>
      </dsp:txBody>
      <dsp:txXfrm>
        <a:off x="48104" y="48585"/>
        <a:ext cx="2778968" cy="8892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38DDD-C73B-4773-94FE-2F5E7233E72C}">
      <dsp:nvSpPr>
        <dsp:cNvPr id="0" name=""/>
        <dsp:cNvSpPr/>
      </dsp:nvSpPr>
      <dsp:spPr>
        <a:xfrm>
          <a:off x="0" y="26"/>
          <a:ext cx="4587240" cy="6842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kern="1200" dirty="0">
              <a:solidFill>
                <a:srgbClr val="0000CC"/>
              </a:solidFill>
              <a:latin typeface="LM Roman 10" panose="00000500000000000000" pitchFamily="50" charset="0"/>
            </a:rPr>
            <a:t>En Chile la situación es similar: los sectores de </a:t>
          </a:r>
          <a:r>
            <a:rPr lang="es-CL" sz="1200" b="1" kern="1200" dirty="0">
              <a:solidFill>
                <a:srgbClr val="0000CC"/>
              </a:solidFill>
              <a:latin typeface="LM Roman 10" panose="00000500000000000000" pitchFamily="50" charset="0"/>
            </a:rPr>
            <a:t>minería e industrial </a:t>
          </a:r>
          <a:r>
            <a:rPr lang="es-CL" sz="1200" kern="1200" dirty="0">
              <a:solidFill>
                <a:srgbClr val="0000CC"/>
              </a:solidFill>
              <a:latin typeface="LM Roman 10" panose="00000500000000000000" pitchFamily="50" charset="0"/>
            </a:rPr>
            <a:t>representan un </a:t>
          </a:r>
          <a:r>
            <a:rPr lang="es-CL" sz="1200" b="1" kern="1200" dirty="0">
              <a:solidFill>
                <a:srgbClr val="0000CC"/>
              </a:solidFill>
              <a:latin typeface="LM Roman 10" panose="00000500000000000000" pitchFamily="50" charset="0"/>
            </a:rPr>
            <a:t>58.8% </a:t>
          </a:r>
          <a:r>
            <a:rPr lang="es-CL" sz="1200" kern="1200" dirty="0">
              <a:solidFill>
                <a:srgbClr val="0000CC"/>
              </a:solidFill>
              <a:latin typeface="LM Roman 10" panose="00000500000000000000" pitchFamily="50" charset="0"/>
            </a:rPr>
            <a:t>del consumo eléctrico nacional</a:t>
          </a:r>
          <a:r>
            <a:rPr lang="es-CL" sz="1200" b="1" kern="1200" dirty="0">
              <a:solidFill>
                <a:srgbClr val="0000CC"/>
              </a:solidFill>
              <a:latin typeface="LM Roman 10" panose="00000500000000000000" pitchFamily="50" charset="0"/>
            </a:rPr>
            <a:t> </a:t>
          </a:r>
          <a:r>
            <a:rPr lang="es-CL" sz="1200" kern="1200" dirty="0">
              <a:solidFill>
                <a:srgbClr val="0000CC"/>
              </a:solidFill>
              <a:latin typeface="LM Roman 10" panose="00000500000000000000" pitchFamily="50" charset="0"/>
            </a:rPr>
            <a:t>con un consumo conjunto de </a:t>
          </a:r>
          <a:r>
            <a:rPr lang="es-CL" sz="1200" b="1" kern="1200" dirty="0">
              <a:solidFill>
                <a:srgbClr val="0000CC"/>
              </a:solidFill>
              <a:latin typeface="LM Roman 10" panose="00000500000000000000" pitchFamily="50" charset="0"/>
            </a:rPr>
            <a:t>41,8 GWh/año (2015). </a:t>
          </a:r>
          <a:endParaRPr lang="es-CL" sz="1200" kern="1200" dirty="0">
            <a:solidFill>
              <a:srgbClr val="0000CC"/>
            </a:solidFill>
            <a:latin typeface="LM Roman 10" panose="00000500000000000000" pitchFamily="50" charset="0"/>
          </a:endParaRPr>
        </a:p>
      </dsp:txBody>
      <dsp:txXfrm>
        <a:off x="33401" y="33427"/>
        <a:ext cx="4520438" cy="617430"/>
      </dsp:txXfrm>
    </dsp:sp>
    <dsp:sp modelId="{2BBDB037-FB95-42DD-8940-63403AB362C2}">
      <dsp:nvSpPr>
        <dsp:cNvPr id="0" name=""/>
        <dsp:cNvSpPr/>
      </dsp:nvSpPr>
      <dsp:spPr>
        <a:xfrm>
          <a:off x="0" y="698533"/>
          <a:ext cx="4587240" cy="6842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kern="1200" dirty="0">
              <a:solidFill>
                <a:srgbClr val="0000CC"/>
              </a:solidFill>
              <a:latin typeface="LM Roman 10" panose="00000500000000000000" pitchFamily="50" charset="0"/>
            </a:rPr>
            <a:t>Los motores eléctricos representaron aproximadamente un </a:t>
          </a:r>
          <a:r>
            <a:rPr lang="es-CL" sz="1200" b="1" kern="1200" dirty="0">
              <a:solidFill>
                <a:srgbClr val="0000CC"/>
              </a:solidFill>
              <a:latin typeface="LM Roman 10" panose="00000500000000000000" pitchFamily="50" charset="0"/>
            </a:rPr>
            <a:t>54% </a:t>
          </a:r>
          <a:r>
            <a:rPr lang="es-CL" sz="1200" kern="1200" dirty="0">
              <a:solidFill>
                <a:srgbClr val="0000CC"/>
              </a:solidFill>
              <a:latin typeface="LM Roman 10" panose="00000500000000000000" pitchFamily="50" charset="0"/>
            </a:rPr>
            <a:t>del consumo eléctrico total de los sectores de minería e industrial.  </a:t>
          </a:r>
        </a:p>
      </dsp:txBody>
      <dsp:txXfrm>
        <a:off x="33401" y="731934"/>
        <a:ext cx="4520438" cy="617430"/>
      </dsp:txXfrm>
    </dsp:sp>
    <dsp:sp modelId="{153959E7-223A-4FCD-B30F-568C2F9E0430}">
      <dsp:nvSpPr>
        <dsp:cNvPr id="0" name=""/>
        <dsp:cNvSpPr/>
      </dsp:nvSpPr>
      <dsp:spPr>
        <a:xfrm>
          <a:off x="0" y="1397039"/>
          <a:ext cx="4587240" cy="6842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kern="1200" dirty="0">
              <a:solidFill>
                <a:srgbClr val="0000CC"/>
              </a:solidFill>
              <a:latin typeface="LM Roman 10" panose="00000500000000000000" pitchFamily="50" charset="0"/>
            </a:rPr>
            <a:t>Los motores eléctricos representan un </a:t>
          </a:r>
          <a:r>
            <a:rPr lang="es-CL" sz="1200" b="1" kern="1200" dirty="0">
              <a:solidFill>
                <a:srgbClr val="0000CC"/>
              </a:solidFill>
              <a:latin typeface="LM Roman 10" panose="00000500000000000000" pitchFamily="50" charset="0"/>
            </a:rPr>
            <a:t>32% del consumo eléctrico nacional. </a:t>
          </a:r>
          <a:endParaRPr lang="es-CL" sz="1200" kern="1200" dirty="0">
            <a:solidFill>
              <a:srgbClr val="0000CC"/>
            </a:solidFill>
            <a:latin typeface="LM Roman 10" panose="00000500000000000000" pitchFamily="50" charset="0"/>
          </a:endParaRPr>
        </a:p>
      </dsp:txBody>
      <dsp:txXfrm>
        <a:off x="33401" y="1430440"/>
        <a:ext cx="4520438" cy="6174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AE255A-B510-474D-875B-F63AEA84FB48}">
      <dsp:nvSpPr>
        <dsp:cNvPr id="0" name=""/>
        <dsp:cNvSpPr/>
      </dsp:nvSpPr>
      <dsp:spPr>
        <a:xfrm>
          <a:off x="0" y="10252"/>
          <a:ext cx="4485289" cy="4767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kern="1200" dirty="0">
              <a:solidFill>
                <a:srgbClr val="0000CC"/>
              </a:solidFill>
            </a:rPr>
            <a:t>Conexión directa, velocidad fija alta corriente en la partida</a:t>
          </a:r>
        </a:p>
      </dsp:txBody>
      <dsp:txXfrm>
        <a:off x="23271" y="33523"/>
        <a:ext cx="4438747" cy="430159"/>
      </dsp:txXfrm>
    </dsp:sp>
    <dsp:sp modelId="{41A73967-582A-449B-8167-2E31B834B780}">
      <dsp:nvSpPr>
        <dsp:cNvPr id="0" name=""/>
        <dsp:cNvSpPr/>
      </dsp:nvSpPr>
      <dsp:spPr>
        <a:xfrm>
          <a:off x="0" y="521514"/>
          <a:ext cx="4485289" cy="4767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kern="1200" dirty="0">
              <a:solidFill>
                <a:srgbClr val="0000CC"/>
              </a:solidFill>
            </a:rPr>
            <a:t>Partidor suave, reduce la corriente en la partida, velocidad fija</a:t>
          </a:r>
        </a:p>
      </dsp:txBody>
      <dsp:txXfrm>
        <a:off x="23271" y="544785"/>
        <a:ext cx="4438747" cy="430159"/>
      </dsp:txXfrm>
    </dsp:sp>
    <dsp:sp modelId="{48AD2B58-6C73-4EEE-B2BF-1DD8987D81B6}">
      <dsp:nvSpPr>
        <dsp:cNvPr id="0" name=""/>
        <dsp:cNvSpPr/>
      </dsp:nvSpPr>
      <dsp:spPr>
        <a:xfrm>
          <a:off x="0" y="1032775"/>
          <a:ext cx="4485289" cy="4767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b="1" kern="1200" dirty="0">
              <a:solidFill>
                <a:srgbClr val="0000CC"/>
              </a:solidFill>
            </a:rPr>
            <a:t>Variador de Frecuencia (VDF)</a:t>
          </a:r>
          <a:r>
            <a:rPr lang="es-CL" sz="1200" kern="1200" dirty="0">
              <a:solidFill>
                <a:srgbClr val="0000CC"/>
              </a:solidFill>
            </a:rPr>
            <a:t>, regulan la tensión y frecuencia del motor para que éste opere en un punto de alta eficiencia</a:t>
          </a:r>
        </a:p>
      </dsp:txBody>
      <dsp:txXfrm>
        <a:off x="23271" y="1056046"/>
        <a:ext cx="4438747" cy="4301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CF254B-39A0-4CA1-8DDA-A01867934330}">
      <dsp:nvSpPr>
        <dsp:cNvPr id="0" name=""/>
        <dsp:cNvSpPr/>
      </dsp:nvSpPr>
      <dsp:spPr>
        <a:xfrm>
          <a:off x="0" y="17428"/>
          <a:ext cx="3068129" cy="12987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500" kern="1200" dirty="0">
              <a:solidFill>
                <a:srgbClr val="0000CC"/>
              </a:solidFill>
            </a:rPr>
            <a:t>Solamente un 10% de los motores eléctricos cuenta con </a:t>
          </a:r>
          <a:r>
            <a:rPr lang="es-CL" sz="1500" kern="1200" dirty="0" err="1">
              <a:solidFill>
                <a:srgbClr val="0000CC"/>
              </a:solidFill>
            </a:rPr>
            <a:t>VDFs</a:t>
          </a:r>
          <a:r>
            <a:rPr lang="es-CL" sz="1500" kern="1200" dirty="0">
              <a:solidFill>
                <a:srgbClr val="0000CC"/>
              </a:solidFill>
            </a:rPr>
            <a:t>, y éstos presentan problemas de eficiencia y calidad de energía para operar en media tensión</a:t>
          </a:r>
        </a:p>
      </dsp:txBody>
      <dsp:txXfrm>
        <a:off x="63397" y="80825"/>
        <a:ext cx="2941335" cy="11719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96AD6D-A404-49C8-B08B-D0EAB7EF9A69}">
      <dsp:nvSpPr>
        <dsp:cNvPr id="0" name=""/>
        <dsp:cNvSpPr/>
      </dsp:nvSpPr>
      <dsp:spPr>
        <a:xfrm>
          <a:off x="0" y="32560"/>
          <a:ext cx="6877051" cy="6669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500" kern="1200" dirty="0">
              <a:solidFill>
                <a:srgbClr val="0000CC"/>
              </a:solidFill>
              <a:latin typeface="LM Roman 10" panose="00000500000000000000" pitchFamily="50" charset="0"/>
            </a:rPr>
            <a:t>Analizar el comportamiento de las máquinas eléctricas industriales en régimen permanente y en régimen transitorio.</a:t>
          </a:r>
        </a:p>
      </dsp:txBody>
      <dsp:txXfrm>
        <a:off x="32555" y="65115"/>
        <a:ext cx="6811941" cy="601790"/>
      </dsp:txXfrm>
    </dsp:sp>
    <dsp:sp modelId="{49D80899-2F6D-4363-8302-937F6F8A1BAB}">
      <dsp:nvSpPr>
        <dsp:cNvPr id="0" name=""/>
        <dsp:cNvSpPr/>
      </dsp:nvSpPr>
      <dsp:spPr>
        <a:xfrm>
          <a:off x="0" y="742660"/>
          <a:ext cx="6877051" cy="6669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500" kern="1200" dirty="0">
              <a:solidFill>
                <a:srgbClr val="0000CC"/>
              </a:solidFill>
              <a:latin typeface="LM Roman 10" panose="00000500000000000000" pitchFamily="50" charset="0"/>
            </a:rPr>
            <a:t>Aplicar los métodos de transformación de coordenadas a las máquinas eléctricas rotatorias más usuales, para simplificar la solución de sus ecuaciones.</a:t>
          </a:r>
        </a:p>
      </dsp:txBody>
      <dsp:txXfrm>
        <a:off x="32555" y="775215"/>
        <a:ext cx="6811941" cy="601790"/>
      </dsp:txXfrm>
    </dsp:sp>
    <dsp:sp modelId="{5F68A133-E294-4A85-A9FB-8E90E8371307}">
      <dsp:nvSpPr>
        <dsp:cNvPr id="0" name=""/>
        <dsp:cNvSpPr/>
      </dsp:nvSpPr>
      <dsp:spPr>
        <a:xfrm>
          <a:off x="0" y="1452760"/>
          <a:ext cx="6877051" cy="6669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500" kern="1200" dirty="0">
              <a:solidFill>
                <a:srgbClr val="0000CC"/>
              </a:solidFill>
              <a:latin typeface="LM Roman 10" panose="00000500000000000000" pitchFamily="50" charset="0"/>
            </a:rPr>
            <a:t>Efectuar el análisis transitorio de las máquinas eléctricas rotatorias utilizando transformación de coordenadas.</a:t>
          </a:r>
        </a:p>
      </dsp:txBody>
      <dsp:txXfrm>
        <a:off x="32555" y="1485315"/>
        <a:ext cx="6811941" cy="601790"/>
      </dsp:txXfrm>
    </dsp:sp>
    <dsp:sp modelId="{FDA3CE85-AAAC-4C56-9E85-B16EE9D092A0}">
      <dsp:nvSpPr>
        <dsp:cNvPr id="0" name=""/>
        <dsp:cNvSpPr/>
      </dsp:nvSpPr>
      <dsp:spPr>
        <a:xfrm>
          <a:off x="0" y="2162861"/>
          <a:ext cx="6877051" cy="6669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500" kern="1200" dirty="0">
              <a:solidFill>
                <a:srgbClr val="0000CC"/>
              </a:solidFill>
              <a:latin typeface="LM Roman 10" panose="00000500000000000000" pitchFamily="50" charset="0"/>
            </a:rPr>
            <a:t>Modelar e implementar sistemas de accionamiento de máquinas eléctricas que permiten regular su comportamiento en estado transitorio. </a:t>
          </a:r>
        </a:p>
      </dsp:txBody>
      <dsp:txXfrm>
        <a:off x="32555" y="2195416"/>
        <a:ext cx="6811941" cy="6017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46CA47-D1C0-4246-82BF-972706B5E2D8}" type="datetimeFigureOut">
              <a:rPr lang="es-CL" smtClean="0"/>
              <a:t>12-12-2018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88A73-BDBF-4512-B91E-C2FEA40BBA29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1238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1A6DC-1AD8-4AE5-BEAA-BFE571324301}" type="datetimeFigureOut">
              <a:rPr lang="es-CL" smtClean="0"/>
              <a:t>12-12-2018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2EC75-32C7-42F8-8B26-79206D0FB157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6318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0FD18-287F-403D-8E88-40FAF88ACD9F}" type="slidenum">
              <a:rPr lang="es-ES" smtClean="0">
                <a:solidFill>
                  <a:prstClr val="black"/>
                </a:solidFill>
              </a:rPr>
              <a:pPr/>
              <a:t>1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098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DE8A-5B73-4664-A059-9EE24132A631}" type="datetime1">
              <a:rPr lang="es-CL" smtClean="0"/>
              <a:t>12-12-2018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3982-3AF8-4565-872E-91ECBB8BD34E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1654661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95113-1383-4B1A-A243-3A88BDA73AD3}" type="datetime1">
              <a:rPr lang="es-CL" smtClean="0"/>
              <a:t>12-12-2018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3982-3AF8-4565-872E-91ECBB8BD34E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676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7B9F-B4A4-4BA6-971E-92A3F4BC2D94}" type="datetime1">
              <a:rPr lang="es-CL" smtClean="0"/>
              <a:t>12-12-2018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3982-3AF8-4565-872E-91ECBB8BD34E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4679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apositiva de títul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513076" y="1003046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rgbClr val="000099"/>
                </a:solidFill>
              </a:defRPr>
            </a:lvl1pPr>
          </a:lstStyle>
          <a:p>
            <a:r>
              <a:rPr kumimoji="0" lang="es-ES" dirty="0"/>
              <a:t>Haga clic para modificar el estilo de título del patrón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86107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1" y="6492876"/>
            <a:ext cx="6018797" cy="365125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7086600" y="6492709"/>
            <a:ext cx="2057400" cy="365125"/>
          </a:xfrm>
        </p:spPr>
        <p:txBody>
          <a:bodyPr/>
          <a:lstStyle/>
          <a:p>
            <a:fld id="{AA303982-3AF8-4565-872E-91ECBB8BD34E}" type="slidenum">
              <a:rPr lang="es-CL" smtClean="0"/>
              <a:t>‹#›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63262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01600"/>
            <a:ext cx="6109139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ángulo 6"/>
          <p:cNvSpPr/>
          <p:nvPr userDrawn="1"/>
        </p:nvSpPr>
        <p:spPr>
          <a:xfrm>
            <a:off x="-1" y="-1254"/>
            <a:ext cx="6109139" cy="122270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CL" sz="3200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570646"/>
            <a:ext cx="9144000" cy="28749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CL"/>
          </a:p>
        </p:txBody>
      </p:sp>
      <p:sp>
        <p:nvSpPr>
          <p:cNvPr id="9" name="CuadroTexto 8"/>
          <p:cNvSpPr txBox="1"/>
          <p:nvPr userDrawn="1"/>
        </p:nvSpPr>
        <p:spPr>
          <a:xfrm>
            <a:off x="0" y="6555257"/>
            <a:ext cx="27382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1" i="0" cap="small" baseline="0" dirty="0">
                <a:solidFill>
                  <a:schemeClr val="bg1"/>
                </a:solidFill>
                <a:latin typeface="LM Roman 10" panose="00000500000000000000" pitchFamily="50" charset="0"/>
              </a:rPr>
              <a:t>M. Díaz –</a:t>
            </a:r>
            <a:r>
              <a:rPr lang="en-GB" sz="900" b="1" i="0" cap="small" baseline="0" dirty="0" err="1">
                <a:solidFill>
                  <a:schemeClr val="bg1"/>
                </a:solidFill>
                <a:latin typeface="LM Roman 10" panose="00000500000000000000" pitchFamily="50" charset="0"/>
              </a:rPr>
              <a:t>Dinámica</a:t>
            </a:r>
            <a:r>
              <a:rPr lang="en-GB" sz="900" b="1" i="0" cap="small" baseline="0" dirty="0">
                <a:solidFill>
                  <a:schemeClr val="bg1"/>
                </a:solidFill>
                <a:latin typeface="LM Roman 10" panose="00000500000000000000" pitchFamily="50" charset="0"/>
              </a:rPr>
              <a:t> de </a:t>
            </a:r>
            <a:r>
              <a:rPr lang="en-GB" sz="900" b="1" i="0" cap="small" baseline="0" dirty="0" err="1">
                <a:solidFill>
                  <a:schemeClr val="bg1"/>
                </a:solidFill>
                <a:latin typeface="LM Roman 10" panose="00000500000000000000" pitchFamily="50" charset="0"/>
              </a:rPr>
              <a:t>Máquinas</a:t>
            </a:r>
            <a:r>
              <a:rPr lang="en-GB" sz="900" b="1" i="0" cap="small" baseline="0" dirty="0">
                <a:solidFill>
                  <a:schemeClr val="bg1"/>
                </a:solidFill>
                <a:latin typeface="LM Roman 10" panose="00000500000000000000" pitchFamily="50" charset="0"/>
              </a:rPr>
              <a:t> </a:t>
            </a:r>
            <a:r>
              <a:rPr lang="en-GB" sz="900" b="1" i="0" cap="small" baseline="0" dirty="0" err="1">
                <a:solidFill>
                  <a:schemeClr val="bg1"/>
                </a:solidFill>
                <a:latin typeface="LM Roman 10" panose="00000500000000000000" pitchFamily="50" charset="0"/>
              </a:rPr>
              <a:t>Eléctricas</a:t>
            </a:r>
            <a:endParaRPr lang="en-US" sz="900" b="1" i="0" cap="small" baseline="0" dirty="0">
              <a:solidFill>
                <a:schemeClr val="bg1"/>
              </a:solidFill>
              <a:latin typeface="LM Roman 10" panose="00000500000000000000" pitchFamily="50" charset="0"/>
            </a:endParaRPr>
          </a:p>
        </p:txBody>
      </p:sp>
      <p:sp>
        <p:nvSpPr>
          <p:cNvPr id="10" name="CuadroTexto 9"/>
          <p:cNvSpPr txBox="1"/>
          <p:nvPr userDrawn="1"/>
        </p:nvSpPr>
        <p:spPr>
          <a:xfrm>
            <a:off x="8720966" y="6570646"/>
            <a:ext cx="5277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050" b="1" i="0" dirty="0">
                <a:solidFill>
                  <a:schemeClr val="bg1"/>
                </a:solidFill>
                <a:latin typeface="LM Roman 10" panose="00000500000000000000" pitchFamily="50" charset="0"/>
              </a:rPr>
              <a:t>#</a:t>
            </a:r>
            <a:fld id="{6EDEC258-94AE-401C-B8C5-0C5BBEB1C27C}" type="slidenum">
              <a:rPr lang="es-CL" sz="1050" b="1" i="0" smtClean="0">
                <a:solidFill>
                  <a:schemeClr val="bg1"/>
                </a:solidFill>
                <a:latin typeface="LM Roman 10" panose="00000500000000000000" pitchFamily="50" charset="0"/>
              </a:rPr>
              <a:t>‹#›</a:t>
            </a:fld>
            <a:endParaRPr lang="es-CL" sz="1050" b="1" i="0" dirty="0">
              <a:solidFill>
                <a:schemeClr val="bg1"/>
              </a:solidFill>
              <a:latin typeface="LM Roman 10" panose="00000500000000000000" pitchFamily="50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-36704" y="194441"/>
            <a:ext cx="61313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4000" b="1" dirty="0">
              <a:solidFill>
                <a:schemeClr val="bg1"/>
              </a:solidFill>
              <a:latin typeface="+mn-lt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 userDrawn="1"/>
        </p:nvPicPr>
        <p:blipFill rotWithShape="1">
          <a:blip r:embed="rId2"/>
          <a:srcRect t="29703" b="32749"/>
          <a:stretch/>
        </p:blipFill>
        <p:spPr>
          <a:xfrm>
            <a:off x="5909217" y="0"/>
            <a:ext cx="3234783" cy="1271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06786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EC63A-8FC2-44C7-8804-9964AD799F6F}" type="datetime1">
              <a:rPr lang="es-CL" smtClean="0"/>
              <a:t>12-12-2018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3982-3AF8-4565-872E-91ECBB8BD34E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7426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26531-2E47-413E-80DC-3D073469183A}" type="datetime1">
              <a:rPr lang="es-CL" smtClean="0"/>
              <a:t>12-12-2018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3982-3AF8-4565-872E-91ECBB8BD34E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7111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878B-F23C-4491-92B1-C0450D970C10}" type="datetime1">
              <a:rPr lang="es-CL" smtClean="0"/>
              <a:t>12-12-2018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3982-3AF8-4565-872E-91ECBB8BD34E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9464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D7416-89A7-4B60-AAC2-A13660BD4345}" type="datetime1">
              <a:rPr lang="es-CL" smtClean="0"/>
              <a:t>12-12-2018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3982-3AF8-4565-872E-91ECBB8BD34E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0521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7504B-098A-46B5-BA63-C3DEE11C4738}" type="datetime1">
              <a:rPr lang="es-CL" smtClean="0"/>
              <a:t>12-12-2018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3982-3AF8-4565-872E-91ECBB8BD34E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4533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6B1FA-9897-4600-97DD-C92B67CC2593}" type="datetime1">
              <a:rPr lang="es-CL" smtClean="0"/>
              <a:t>12-12-2018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3982-3AF8-4565-872E-91ECBB8BD34E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926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7306-94A3-474E-9D47-91FBBC0E881D}" type="datetime1">
              <a:rPr lang="es-CL" smtClean="0"/>
              <a:t>12-12-2018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3982-3AF8-4565-872E-91ECBB8BD34E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2734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9DE8A-5B73-4664-A059-9EE24132A631}" type="datetime1">
              <a:rPr lang="es-CL" smtClean="0"/>
              <a:t>12-12-2018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3982-3AF8-4565-872E-91ECBB8BD34E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6740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49" r:id="rId1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image" Target="../media/image8.png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image" Target="../media/image7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fft.usach.cl/" TargetMode="External"/><Relationship Id="rId2" Type="http://schemas.openxmlformats.org/officeDocument/2006/relationships/hyperlink" Target="mailto:Matias.DiazD@usach.c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fft.usach.cl/" TargetMode="External"/><Relationship Id="rId2" Type="http://schemas.openxmlformats.org/officeDocument/2006/relationships/hyperlink" Target="mailto:Matias.DiazD@usach.c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Alberto.Duran@usach.cl" TargetMode="External"/><Relationship Id="rId2" Type="http://schemas.openxmlformats.org/officeDocument/2006/relationships/hyperlink" Target="mailto:Victor.Arredondo@usach.c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ctrTitle"/>
          </p:nvPr>
        </p:nvSpPr>
        <p:spPr>
          <a:xfrm>
            <a:off x="1391184" y="2519543"/>
            <a:ext cx="6361631" cy="1089529"/>
          </a:xfrm>
        </p:spPr>
        <p:txBody>
          <a:bodyPr wrap="square">
            <a:spAutoFit/>
          </a:bodyPr>
          <a:lstStyle/>
          <a:p>
            <a:pPr algn="ctr" defTabSz="457200"/>
            <a:r>
              <a:rPr lang="es-CL" sz="3600" b="1" cap="small" dirty="0">
                <a:solidFill>
                  <a:srgbClr val="0000CC"/>
                </a:solidFill>
                <a:latin typeface="LM Roman 10" panose="00000500000000000000" pitchFamily="50" charset="0"/>
                <a:ea typeface="Verdana" panose="020B0604030504040204" pitchFamily="34" charset="0"/>
                <a:cs typeface="Times New Roman" panose="02020603050405020304" pitchFamily="18" charset="0"/>
              </a:rPr>
              <a:t>Dinámica de Máquinas Eléctricas</a:t>
            </a:r>
            <a:endParaRPr lang="es-ES" sz="1800" b="1" cap="small" dirty="0">
              <a:solidFill>
                <a:srgbClr val="0000CC"/>
              </a:solidFill>
              <a:latin typeface="LM Roman 10" panose="00000500000000000000" pitchFamily="50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05499" y="5966382"/>
            <a:ext cx="26805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Segundo </a:t>
            </a:r>
            <a:r>
              <a:rPr lang="en-GB" b="1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Semestre</a:t>
            </a:r>
            <a:r>
              <a:rPr lang="en-GB" b="1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2018</a:t>
            </a:r>
          </a:p>
          <a:p>
            <a:r>
              <a:rPr lang="es-CL" b="1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Prof. M</a:t>
            </a:r>
            <a:r>
              <a:rPr lang="en-GB" b="1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atías</a:t>
            </a:r>
            <a:r>
              <a:rPr lang="en-GB" b="1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Díaz</a:t>
            </a:r>
            <a:endParaRPr lang="en-GB" dirty="0">
              <a:latin typeface="LM Roman 10" panose="00000500000000000000" pitchFamily="50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/>
          <a:srcRect t="29703" b="32749"/>
          <a:stretch/>
        </p:blipFill>
        <p:spPr>
          <a:xfrm>
            <a:off x="305499" y="245287"/>
            <a:ext cx="2680542" cy="1006476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4397777" y="306071"/>
            <a:ext cx="46458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CL" sz="2400" b="1" dirty="0">
                <a:solidFill>
                  <a:schemeClr val="tx1">
                    <a:lumMod val="50000"/>
                  </a:schemeClr>
                </a:solidFill>
                <a:latin typeface="LM Roman 10" panose="00000500000000000000" pitchFamily="50" charset="0"/>
              </a:rPr>
              <a:t>Ingeniería Civil en Electricidad</a:t>
            </a:r>
          </a:p>
          <a:p>
            <a:pPr algn="r"/>
            <a:r>
              <a:rPr lang="es-CL" sz="2400" b="1" dirty="0">
                <a:solidFill>
                  <a:schemeClr val="tx1">
                    <a:lumMod val="50000"/>
                  </a:schemeClr>
                </a:solidFill>
                <a:latin typeface="LM Roman 10" panose="00000500000000000000" pitchFamily="50" charset="0"/>
              </a:rPr>
              <a:t>Mención Sistemas de Energía</a:t>
            </a:r>
          </a:p>
        </p:txBody>
      </p:sp>
    </p:spTree>
    <p:extLst>
      <p:ext uri="{BB962C8B-B14F-4D97-AF65-F5344CB8AC3E}">
        <p14:creationId xmlns:p14="http://schemas.microsoft.com/office/powerpoint/2010/main" val="491063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101600"/>
            <a:ext cx="6109139" cy="1325563"/>
          </a:xfrm>
        </p:spPr>
        <p:txBody>
          <a:bodyPr/>
          <a:lstStyle/>
          <a:p>
            <a:pPr algn="ctr"/>
            <a:r>
              <a:rPr lang="es-CL" dirty="0">
                <a:latin typeface="LM Roman 10" panose="00000500000000000000" pitchFamily="50" charset="0"/>
              </a:rPr>
              <a:t>Contextualización</a:t>
            </a:r>
            <a:endParaRPr lang="en-GB" dirty="0">
              <a:latin typeface="LM Roman 10" panose="00000500000000000000" pitchFamily="50" charset="0"/>
            </a:endParaRPr>
          </a:p>
        </p:txBody>
      </p:sp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82234EB3-7BD8-4E07-8C63-E063DB5F91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0643675"/>
              </p:ext>
            </p:extLst>
          </p:nvPr>
        </p:nvGraphicFramePr>
        <p:xfrm>
          <a:off x="503352" y="1826631"/>
          <a:ext cx="4485289" cy="1519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Cerrar llave 10">
            <a:extLst>
              <a:ext uri="{FF2B5EF4-FFF2-40B4-BE49-F238E27FC236}">
                <a16:creationId xmlns:a16="http://schemas.microsoft.com/office/drawing/2014/main" id="{D331B9DB-F769-4920-973B-548BCD5657F7}"/>
              </a:ext>
            </a:extLst>
          </p:cNvPr>
          <p:cNvSpPr/>
          <p:nvPr/>
        </p:nvSpPr>
        <p:spPr>
          <a:xfrm>
            <a:off x="5191443" y="2091882"/>
            <a:ext cx="155575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CL" dirty="0">
              <a:solidFill>
                <a:srgbClr val="0000CC"/>
              </a:solidFill>
            </a:endParaRPr>
          </a:p>
        </p:txBody>
      </p:sp>
      <p:graphicFrame>
        <p:nvGraphicFramePr>
          <p:cNvPr id="12" name="Diagrama 11">
            <a:extLst>
              <a:ext uri="{FF2B5EF4-FFF2-40B4-BE49-F238E27FC236}">
                <a16:creationId xmlns:a16="http://schemas.microsoft.com/office/drawing/2014/main" id="{D4875FBD-6DB6-475E-9CEA-0BB1FD7327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9361188"/>
              </p:ext>
            </p:extLst>
          </p:nvPr>
        </p:nvGraphicFramePr>
        <p:xfrm>
          <a:off x="5542171" y="1882309"/>
          <a:ext cx="3068130" cy="1569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Rectángulo 4">
            <a:extLst>
              <a:ext uri="{FF2B5EF4-FFF2-40B4-BE49-F238E27FC236}">
                <a16:creationId xmlns:a16="http://schemas.microsoft.com/office/drawing/2014/main" id="{E75D5853-67F4-4BAC-8297-5ACD5492DB8A}"/>
              </a:ext>
            </a:extLst>
          </p:cNvPr>
          <p:cNvSpPr/>
          <p:nvPr/>
        </p:nvSpPr>
        <p:spPr>
          <a:xfrm>
            <a:off x="83502" y="1330428"/>
            <a:ext cx="73917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altLang="es-CL" dirty="0">
                <a:solidFill>
                  <a:srgbClr val="0000CC"/>
                </a:solidFill>
                <a:latin typeface="LM Roman 10" panose="00000500000000000000" pitchFamily="50" charset="0"/>
              </a:rPr>
              <a:t>Los motores eléctricos se conectan a la red eléctrica de 3 maneras: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921F2F2-40F3-4388-800C-C0EE89FF6CCA}"/>
              </a:ext>
            </a:extLst>
          </p:cNvPr>
          <p:cNvSpPr/>
          <p:nvPr/>
        </p:nvSpPr>
        <p:spPr>
          <a:xfrm>
            <a:off x="144462" y="3482387"/>
            <a:ext cx="73917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altLang="es-CL" dirty="0">
                <a:solidFill>
                  <a:srgbClr val="0000CC"/>
                </a:solidFill>
                <a:latin typeface="LM Roman 10" panose="00000500000000000000" pitchFamily="50" charset="0"/>
              </a:rPr>
              <a:t>Para analizar/regular comportamiento dinámico, se requiere de </a:t>
            </a:r>
            <a:r>
              <a:rPr lang="es-CL" altLang="es-CL" dirty="0" err="1">
                <a:solidFill>
                  <a:srgbClr val="0000CC"/>
                </a:solidFill>
                <a:latin typeface="LM Roman 10" panose="00000500000000000000" pitchFamily="50" charset="0"/>
              </a:rPr>
              <a:t>VDFs</a:t>
            </a:r>
            <a:endParaRPr lang="es-CL" altLang="es-CL" dirty="0">
              <a:solidFill>
                <a:srgbClr val="0000CC"/>
              </a:solidFill>
              <a:latin typeface="LM Roman 10" panose="00000500000000000000" pitchFamily="50" charset="0"/>
            </a:endParaRPr>
          </a:p>
        </p:txBody>
      </p:sp>
      <p:grpSp>
        <p:nvGrpSpPr>
          <p:cNvPr id="19" name="Grupo 18">
            <a:extLst>
              <a:ext uri="{FF2B5EF4-FFF2-40B4-BE49-F238E27FC236}">
                <a16:creationId xmlns:a16="http://schemas.microsoft.com/office/drawing/2014/main" id="{EDDF28BF-00AB-40FF-BED1-CF87C2D93C4B}"/>
              </a:ext>
            </a:extLst>
          </p:cNvPr>
          <p:cNvGrpSpPr/>
          <p:nvPr/>
        </p:nvGrpSpPr>
        <p:grpSpPr>
          <a:xfrm>
            <a:off x="2319532" y="4035663"/>
            <a:ext cx="4172957" cy="2104738"/>
            <a:chOff x="2319532" y="4035663"/>
            <a:chExt cx="4172957" cy="2104738"/>
          </a:xfrm>
        </p:grpSpPr>
        <p:pic>
          <p:nvPicPr>
            <p:cNvPr id="13" name="Picture 5" descr="Resultado de imagen para motores electrico">
              <a:extLst>
                <a:ext uri="{FF2B5EF4-FFF2-40B4-BE49-F238E27FC236}">
                  <a16:creationId xmlns:a16="http://schemas.microsoft.com/office/drawing/2014/main" id="{934D9EDF-475F-4870-930A-4720F93665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9013" y="4568209"/>
              <a:ext cx="1763476" cy="10976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C47677E4-0E8B-4AEE-853D-27AA4810A18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/>
            <a:srcRect l="18534" t="5159" r="19361" b="20716"/>
            <a:stretch/>
          </p:blipFill>
          <p:spPr>
            <a:xfrm>
              <a:off x="2319532" y="4035663"/>
              <a:ext cx="1763476" cy="2104738"/>
            </a:xfrm>
            <a:prstGeom prst="rect">
              <a:avLst/>
            </a:prstGeom>
          </p:spPr>
        </p:pic>
        <p:cxnSp>
          <p:nvCxnSpPr>
            <p:cNvPr id="17" name="Conector recto 16">
              <a:extLst>
                <a:ext uri="{FF2B5EF4-FFF2-40B4-BE49-F238E27FC236}">
                  <a16:creationId xmlns:a16="http://schemas.microsoft.com/office/drawing/2014/main" id="{1156E254-2841-4A14-870E-C23C1AA4BC1B}"/>
                </a:ext>
              </a:extLst>
            </p:cNvPr>
            <p:cNvCxnSpPr>
              <a:cxnSpLocks/>
              <a:stCxn id="13" idx="1"/>
            </p:cNvCxnSpPr>
            <p:nvPr/>
          </p:nvCxnSpPr>
          <p:spPr>
            <a:xfrm flipH="1" flipV="1">
              <a:off x="3908901" y="5117056"/>
              <a:ext cx="820112" cy="1"/>
            </a:xfrm>
            <a:prstGeom prst="line">
              <a:avLst/>
            </a:prstGeom>
            <a:ln w="698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80810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1" grpId="0" animBg="1"/>
      <p:bldGraphic spid="12" grpId="0">
        <p:bldAsOne/>
      </p:bldGraphic>
      <p:bldP spid="5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101600"/>
            <a:ext cx="6109139" cy="1325563"/>
          </a:xfrm>
        </p:spPr>
        <p:txBody>
          <a:bodyPr/>
          <a:lstStyle/>
          <a:p>
            <a:pPr algn="ctr"/>
            <a:r>
              <a:rPr lang="es-CL" dirty="0">
                <a:latin typeface="LM Roman 10" panose="00000500000000000000" pitchFamily="50" charset="0"/>
              </a:rPr>
              <a:t>Contextualización</a:t>
            </a:r>
            <a:endParaRPr lang="en-GB" dirty="0">
              <a:latin typeface="LM Roman 10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682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244900"/>
            <a:ext cx="6075947" cy="742763"/>
          </a:xfrm>
        </p:spPr>
        <p:txBody>
          <a:bodyPr/>
          <a:lstStyle/>
          <a:p>
            <a:pPr algn="ctr"/>
            <a:r>
              <a:rPr lang="es-CL" dirty="0">
                <a:latin typeface="LM Roman 10" panose="00000500000000000000" pitchFamily="50" charset="0"/>
                <a:cs typeface="Times" panose="02020603050405020304" pitchFamily="18" charset="0"/>
              </a:rPr>
              <a:t>Agenda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idx="4294967295"/>
          </p:nvPr>
        </p:nvSpPr>
        <p:spPr>
          <a:xfrm>
            <a:off x="642338" y="1666430"/>
            <a:ext cx="6664959" cy="3290131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s-CL" sz="3200" cap="small" dirty="0">
                <a:solidFill>
                  <a:schemeClr val="accent1">
                    <a:lumMod val="40000"/>
                    <a:lumOff val="6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Presentación</a:t>
            </a:r>
            <a:endParaRPr lang="en-GB" sz="3200" cap="small" dirty="0">
              <a:solidFill>
                <a:schemeClr val="accent1">
                  <a:lumMod val="40000"/>
                  <a:lumOff val="60000"/>
                </a:schemeClr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200" cap="small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Contextualización</a:t>
            </a:r>
            <a:endParaRPr lang="en-GB" sz="3200" cap="small" dirty="0">
              <a:solidFill>
                <a:schemeClr val="accent1">
                  <a:lumMod val="40000"/>
                  <a:lumOff val="60000"/>
                </a:schemeClr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200" cap="small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Descripción</a:t>
            </a:r>
            <a:r>
              <a:rPr lang="en-GB" sz="3200" cap="small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de la </a:t>
            </a:r>
            <a:r>
              <a:rPr lang="en-GB" sz="3200" cap="small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Asignatura</a:t>
            </a:r>
            <a:endParaRPr lang="en-GB" sz="3200" cap="small" dirty="0">
              <a:solidFill>
                <a:srgbClr val="0000CC"/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200" cap="small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Programación</a:t>
            </a:r>
            <a:r>
              <a:rPr lang="en-GB" sz="3200" cap="small" dirty="0">
                <a:solidFill>
                  <a:schemeClr val="accent1">
                    <a:lumMod val="40000"/>
                    <a:lumOff val="6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de </a:t>
            </a:r>
            <a:r>
              <a:rPr lang="en-GB" sz="3200" cap="small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Actividades</a:t>
            </a:r>
            <a:endParaRPr lang="en-GB" sz="3200" cap="small" dirty="0">
              <a:solidFill>
                <a:schemeClr val="accent1">
                  <a:lumMod val="40000"/>
                  <a:lumOff val="60000"/>
                </a:schemeClr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792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1" y="0"/>
            <a:ext cx="5878706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 err="1">
                <a:latin typeface="LM Roman 10" panose="00000500000000000000" pitchFamily="50" charset="0"/>
              </a:rPr>
              <a:t>Descripción</a:t>
            </a:r>
            <a:r>
              <a:rPr lang="en-US" dirty="0">
                <a:latin typeface="LM Roman 10" panose="00000500000000000000" pitchFamily="50" charset="0"/>
              </a:rPr>
              <a:t> de la </a:t>
            </a:r>
            <a:r>
              <a:rPr lang="en-US" dirty="0" err="1">
                <a:latin typeface="LM Roman 10" panose="00000500000000000000" pitchFamily="50" charset="0"/>
              </a:rPr>
              <a:t>asignatura</a:t>
            </a:r>
            <a:endParaRPr lang="en-US" kern="1200" dirty="0">
              <a:solidFill>
                <a:schemeClr val="tx1"/>
              </a:solidFill>
              <a:latin typeface="LM Roman 10" panose="00000500000000000000" pitchFamily="50" charset="0"/>
            </a:endParaRP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3F1B768B-6990-4029-ADFB-154C464590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46217885"/>
              </p:ext>
            </p:extLst>
          </p:nvPr>
        </p:nvGraphicFramePr>
        <p:xfrm>
          <a:off x="1133474" y="2177862"/>
          <a:ext cx="6877051" cy="2862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ángulo 3">
            <a:extLst>
              <a:ext uri="{FF2B5EF4-FFF2-40B4-BE49-F238E27FC236}">
                <a16:creationId xmlns:a16="http://schemas.microsoft.com/office/drawing/2014/main" id="{450C77F7-E48F-4BFC-865F-E4B7FC629162}"/>
              </a:ext>
            </a:extLst>
          </p:cNvPr>
          <p:cNvSpPr/>
          <p:nvPr/>
        </p:nvSpPr>
        <p:spPr>
          <a:xfrm>
            <a:off x="247650" y="159708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s-CL" sz="2400" dirty="0">
                <a:solidFill>
                  <a:srgbClr val="0000CC"/>
                </a:solidFill>
                <a:latin typeface="LM Roman 10" panose="00000500000000000000" pitchFamily="50" charset="0"/>
              </a:rPr>
              <a:t>Capacidades a desarrollar</a:t>
            </a:r>
          </a:p>
        </p:txBody>
      </p:sp>
    </p:spTree>
    <p:extLst>
      <p:ext uri="{BB962C8B-B14F-4D97-AF65-F5344CB8AC3E}">
        <p14:creationId xmlns:p14="http://schemas.microsoft.com/office/powerpoint/2010/main" val="1286340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1" y="0"/>
            <a:ext cx="5878706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 err="1">
                <a:latin typeface="LM Roman 10" panose="00000500000000000000" pitchFamily="50" charset="0"/>
              </a:rPr>
              <a:t>Descripción</a:t>
            </a:r>
            <a:r>
              <a:rPr lang="en-US" dirty="0">
                <a:latin typeface="LM Roman 10" panose="00000500000000000000" pitchFamily="50" charset="0"/>
              </a:rPr>
              <a:t> de la </a:t>
            </a:r>
            <a:r>
              <a:rPr lang="en-US" dirty="0" err="1">
                <a:latin typeface="LM Roman 10" panose="00000500000000000000" pitchFamily="50" charset="0"/>
              </a:rPr>
              <a:t>asignatura</a:t>
            </a:r>
            <a:endParaRPr lang="en-US" kern="1200" dirty="0">
              <a:solidFill>
                <a:schemeClr val="tx1"/>
              </a:solidFill>
              <a:latin typeface="LM Roman 10" panose="00000500000000000000" pitchFamily="50" charset="0"/>
            </a:endParaRP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93158AF2-1BA8-4AAE-AC58-8A41D923826F}"/>
              </a:ext>
            </a:extLst>
          </p:cNvPr>
          <p:cNvGrpSpPr/>
          <p:nvPr/>
        </p:nvGrpSpPr>
        <p:grpSpPr>
          <a:xfrm>
            <a:off x="1000763" y="2032627"/>
            <a:ext cx="6750720" cy="3649996"/>
            <a:chOff x="1210313" y="1607804"/>
            <a:chExt cx="6750720" cy="3649996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6C1484A8-4D42-4E85-813E-AB9CFC6F11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10313" y="1607804"/>
              <a:ext cx="6750720" cy="3649996"/>
            </a:xfrm>
            <a:prstGeom prst="rect">
              <a:avLst/>
            </a:prstGeom>
          </p:spPr>
        </p:pic>
        <p:sp>
          <p:nvSpPr>
            <p:cNvPr id="8" name="Rectángulo: esquinas redondeadas 7">
              <a:extLst>
                <a:ext uri="{FF2B5EF4-FFF2-40B4-BE49-F238E27FC236}">
                  <a16:creationId xmlns:a16="http://schemas.microsoft.com/office/drawing/2014/main" id="{E1254264-9D63-4D8E-A155-0DF7AFF02056}"/>
                </a:ext>
              </a:extLst>
            </p:cNvPr>
            <p:cNvSpPr/>
            <p:nvPr/>
          </p:nvSpPr>
          <p:spPr>
            <a:xfrm>
              <a:off x="1210313" y="2880360"/>
              <a:ext cx="6668767" cy="1211580"/>
            </a:xfrm>
            <a:prstGeom prst="roundRect">
              <a:avLst>
                <a:gd name="adj" fmla="val 7862"/>
              </a:avLst>
            </a:prstGeom>
            <a:noFill/>
            <a:ln w="34925">
              <a:solidFill>
                <a:srgbClr val="FF0000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</p:grpSp>
      <p:sp>
        <p:nvSpPr>
          <p:cNvPr id="10" name="Rectángulo 9">
            <a:extLst>
              <a:ext uri="{FF2B5EF4-FFF2-40B4-BE49-F238E27FC236}">
                <a16:creationId xmlns:a16="http://schemas.microsoft.com/office/drawing/2014/main" id="{C8DB1275-99D6-45E6-80A8-8B7DC0EEAB7C}"/>
              </a:ext>
            </a:extLst>
          </p:cNvPr>
          <p:cNvSpPr/>
          <p:nvPr/>
        </p:nvSpPr>
        <p:spPr>
          <a:xfrm>
            <a:off x="304800" y="1448262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s-CL" sz="2400" dirty="0">
                <a:solidFill>
                  <a:srgbClr val="0000CC"/>
                </a:solidFill>
                <a:latin typeface="LM Roman 10" panose="00000500000000000000" pitchFamily="50" charset="0"/>
              </a:rPr>
              <a:t>Contenidos</a:t>
            </a:r>
          </a:p>
        </p:txBody>
      </p:sp>
    </p:spTree>
    <p:extLst>
      <p:ext uri="{BB962C8B-B14F-4D97-AF65-F5344CB8AC3E}">
        <p14:creationId xmlns:p14="http://schemas.microsoft.com/office/powerpoint/2010/main" val="2141731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1" y="0"/>
            <a:ext cx="5823389" cy="1223963"/>
          </a:xfrm>
        </p:spPr>
        <p:txBody>
          <a:bodyPr/>
          <a:lstStyle/>
          <a:p>
            <a:pPr algn="ctr"/>
            <a:r>
              <a:rPr lang="en-US" dirty="0" err="1">
                <a:latin typeface="LM Roman 10" panose="00000500000000000000" pitchFamily="50" charset="0"/>
              </a:rPr>
              <a:t>Descripción</a:t>
            </a:r>
            <a:r>
              <a:rPr lang="en-US" dirty="0">
                <a:latin typeface="LM Roman 10" panose="00000500000000000000" pitchFamily="50" charset="0"/>
              </a:rPr>
              <a:t> de la </a:t>
            </a:r>
            <a:r>
              <a:rPr lang="en-US" dirty="0" err="1">
                <a:latin typeface="LM Roman 10" panose="00000500000000000000" pitchFamily="50" charset="0"/>
              </a:rPr>
              <a:t>asignatura</a:t>
            </a:r>
            <a:endParaRPr lang="en-GB" dirty="0">
              <a:latin typeface="LM Roman 10" panose="00000500000000000000" pitchFamily="50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114" y="2059440"/>
            <a:ext cx="4169886" cy="362498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402114" y="1410869"/>
            <a:ext cx="31045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s-CL" sz="2400" dirty="0">
                <a:solidFill>
                  <a:srgbClr val="0000CC"/>
                </a:solidFill>
                <a:latin typeface="LM Roman 10" panose="00000500000000000000" pitchFamily="50" charset="0"/>
              </a:rPr>
              <a:t>Recomendaciones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35B4998-9FC9-4DCC-B185-F078A105459D}"/>
              </a:ext>
            </a:extLst>
          </p:cNvPr>
          <p:cNvSpPr/>
          <p:nvPr/>
        </p:nvSpPr>
        <p:spPr>
          <a:xfrm>
            <a:off x="4775827" y="1490561"/>
            <a:ext cx="4081654" cy="1410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CL" dirty="0">
                <a:solidFill>
                  <a:srgbClr val="0000CC"/>
                </a:solidFill>
                <a:latin typeface="LM Roman 10" panose="00000500000000000000" pitchFamily="50" charset="0"/>
              </a:rPr>
              <a:t>Apuntes Prof. Greg </a:t>
            </a:r>
            <a:r>
              <a:rPr lang="es-CL" dirty="0" err="1">
                <a:solidFill>
                  <a:srgbClr val="0000CC"/>
                </a:solidFill>
                <a:latin typeface="LM Roman 10" panose="00000500000000000000" pitchFamily="50" charset="0"/>
              </a:rPr>
              <a:t>Asher</a:t>
            </a:r>
            <a:r>
              <a:rPr lang="es-CL" dirty="0">
                <a:solidFill>
                  <a:srgbClr val="0000CC"/>
                </a:solidFill>
                <a:latin typeface="LM Roman 10" panose="00000500000000000000" pitchFamily="50" charset="0"/>
              </a:rPr>
              <a:t>, U. Nottingham</a:t>
            </a:r>
          </a:p>
          <a:p>
            <a:pPr marL="285750" indent="-285750" algn="just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CL" dirty="0">
                <a:solidFill>
                  <a:srgbClr val="0000CC"/>
                </a:solidFill>
                <a:latin typeface="LM Roman 10" panose="00000500000000000000" pitchFamily="50" charset="0"/>
              </a:rPr>
              <a:t>Apuntes Prof. Roberto Cárdenas, U. Chile</a:t>
            </a:r>
          </a:p>
        </p:txBody>
      </p:sp>
      <p:pic>
        <p:nvPicPr>
          <p:cNvPr id="7" name="Picture 2" descr="Resultado de imagen para plecs">
            <a:extLst>
              <a:ext uri="{FF2B5EF4-FFF2-40B4-BE49-F238E27FC236}">
                <a16:creationId xmlns:a16="http://schemas.microsoft.com/office/drawing/2014/main" id="{52CEA343-A943-4C23-96D4-5E77FCDBED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583" y="3142894"/>
            <a:ext cx="2576479" cy="64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Resultado de imagen para matlab">
            <a:extLst>
              <a:ext uri="{FF2B5EF4-FFF2-40B4-BE49-F238E27FC236}">
                <a16:creationId xmlns:a16="http://schemas.microsoft.com/office/drawing/2014/main" id="{03FA4333-E131-47EE-AF71-0FAE9D244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096" y="3953013"/>
            <a:ext cx="3739946" cy="1414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725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1" y="0"/>
            <a:ext cx="5823389" cy="1223963"/>
          </a:xfrm>
        </p:spPr>
        <p:txBody>
          <a:bodyPr/>
          <a:lstStyle/>
          <a:p>
            <a:pPr algn="ctr"/>
            <a:r>
              <a:rPr lang="en-US" dirty="0" err="1">
                <a:latin typeface="LM Roman 10" panose="00000500000000000000" pitchFamily="50" charset="0"/>
              </a:rPr>
              <a:t>Descripción</a:t>
            </a:r>
            <a:r>
              <a:rPr lang="en-US" dirty="0">
                <a:latin typeface="LM Roman 10" panose="00000500000000000000" pitchFamily="50" charset="0"/>
              </a:rPr>
              <a:t> de la </a:t>
            </a:r>
            <a:r>
              <a:rPr lang="en-US" dirty="0" err="1">
                <a:latin typeface="LM Roman 10" panose="00000500000000000000" pitchFamily="50" charset="0"/>
              </a:rPr>
              <a:t>asignatura</a:t>
            </a:r>
            <a:endParaRPr lang="en-GB" dirty="0">
              <a:latin typeface="LM Roman 10" panose="00000500000000000000" pitchFamily="50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01915" y="1396912"/>
            <a:ext cx="7170485" cy="198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s-CL" sz="2400" dirty="0">
                <a:solidFill>
                  <a:srgbClr val="0000CC"/>
                </a:solidFill>
                <a:latin typeface="LM Roman 10" panose="00000500000000000000" pitchFamily="50" charset="0"/>
              </a:rPr>
              <a:t>Evaluaciones para nota final de  Cátedra:</a:t>
            </a:r>
          </a:p>
          <a:p>
            <a:pPr marL="342900" indent="-342900" algn="just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CL" sz="2400" dirty="0">
                <a:solidFill>
                  <a:srgbClr val="0000CC"/>
                </a:solidFill>
                <a:latin typeface="LM Roman 10" panose="00000500000000000000" pitchFamily="50" charset="0"/>
              </a:rPr>
              <a:t>1 Prueba</a:t>
            </a:r>
          </a:p>
          <a:p>
            <a:pPr marL="342900" indent="-342900" algn="just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CL" sz="2400" dirty="0">
                <a:solidFill>
                  <a:srgbClr val="0000CC"/>
                </a:solidFill>
                <a:latin typeface="LM Roman 10" panose="00000500000000000000" pitchFamily="50" charset="0"/>
              </a:rPr>
              <a:t>2 Proyectos</a:t>
            </a:r>
          </a:p>
          <a:p>
            <a:pPr marL="342900" indent="-342900" algn="just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CL" sz="2400" dirty="0">
                <a:solidFill>
                  <a:srgbClr val="0000CC"/>
                </a:solidFill>
                <a:latin typeface="LM Roman 10" panose="00000500000000000000" pitchFamily="50" charset="0"/>
              </a:rPr>
              <a:t>3 Laboratorios</a:t>
            </a:r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D5D2A70D-2252-4FF2-858E-67A122A295AC}"/>
              </a:ext>
            </a:extLst>
          </p:cNvPr>
          <p:cNvGrpSpPr/>
          <p:nvPr/>
        </p:nvGrpSpPr>
        <p:grpSpPr>
          <a:xfrm>
            <a:off x="601915" y="3477854"/>
            <a:ext cx="5971448" cy="2400980"/>
            <a:chOff x="601915" y="2935339"/>
            <a:chExt cx="5971448" cy="2400980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3DE469CB-E92C-400C-B734-6D6E9F6C1CCD}"/>
                </a:ext>
              </a:extLst>
            </p:cNvPr>
            <p:cNvSpPr/>
            <p:nvPr/>
          </p:nvSpPr>
          <p:spPr>
            <a:xfrm>
              <a:off x="601915" y="2935339"/>
              <a:ext cx="4417759" cy="9873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14000"/>
                </a:lnSpc>
                <a:spcBef>
                  <a:spcPts val="300"/>
                </a:spcBef>
                <a:spcAft>
                  <a:spcPts val="300"/>
                </a:spcAft>
              </a:pPr>
              <a:r>
                <a:rPr lang="es-CL" sz="2400" dirty="0">
                  <a:solidFill>
                    <a:srgbClr val="0000CC"/>
                  </a:solidFill>
                  <a:latin typeface="LM Roman 10" panose="00000500000000000000" pitchFamily="50" charset="0"/>
                </a:rPr>
                <a:t>Evaluación de la prueba:</a:t>
              </a:r>
            </a:p>
            <a:p>
              <a:pPr algn="just">
                <a:lnSpc>
                  <a:spcPct val="114000"/>
                </a:lnSpc>
                <a:spcBef>
                  <a:spcPts val="300"/>
                </a:spcBef>
                <a:spcAft>
                  <a:spcPts val="300"/>
                </a:spcAft>
              </a:pPr>
              <a:endParaRPr lang="es-CL" sz="2400" dirty="0">
                <a:solidFill>
                  <a:srgbClr val="0000CC"/>
                </a:solidFill>
                <a:latin typeface="LM Roman 10" panose="00000500000000000000" pitchFamily="50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" name="CuadroTexto 2">
                  <a:extLst>
                    <a:ext uri="{FF2B5EF4-FFF2-40B4-BE49-F238E27FC236}">
                      <a16:creationId xmlns:a16="http://schemas.microsoft.com/office/drawing/2014/main" id="{E0E61DE9-6763-4C86-A38A-E1C3FEE3A969}"/>
                    </a:ext>
                  </a:extLst>
                </p:cNvPr>
                <p:cNvSpPr txBox="1"/>
                <p:nvPr/>
              </p:nvSpPr>
              <p:spPr>
                <a:xfrm>
                  <a:off x="2263337" y="3544485"/>
                  <a:ext cx="4310026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CL" sz="2000" b="1" i="1" smtClean="0">
                            <a:latin typeface="Cambria Math" panose="02040503050406030204" pitchFamily="18" charset="0"/>
                          </a:rPr>
                          <m:t>𝑵𝑷𝑭</m:t>
                        </m:r>
                        <m:r>
                          <a:rPr lang="es-CL" sz="20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CL" sz="2000" b="1" i="1" smtClean="0">
                            <a:latin typeface="Cambria Math" panose="02040503050406030204" pitchFamily="18" charset="0"/>
                          </a:rPr>
                          <m:t>𝑵𝑷𝑰</m:t>
                        </m:r>
                        <m:r>
                          <a:rPr lang="es-CL" sz="2000" b="1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s-CL" sz="20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s-CL" sz="20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CL" sz="20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s-CL" sz="2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CL" sz="2000" b="1" i="1" smtClean="0">
                            <a:latin typeface="Cambria Math" panose="02040503050406030204" pitchFamily="18" charset="0"/>
                          </a:rPr>
                          <m:t>𝑵𝑷𝑮</m:t>
                        </m:r>
                        <m:r>
                          <a:rPr lang="es-CL" sz="2000" b="1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s-CL" sz="20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s-CL" sz="20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CL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s-CL" sz="2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CL" sz="2000" b="1" i="1" smtClean="0">
                            <a:latin typeface="Cambria Math" panose="02040503050406030204" pitchFamily="18" charset="0"/>
                          </a:rPr>
                          <m:t>𝑷𝑮𝑰</m:t>
                        </m:r>
                      </m:oMath>
                    </m:oMathPara>
                  </a14:m>
                  <a:endParaRPr lang="es-CL" sz="2000" b="1" i="1" dirty="0">
                    <a:latin typeface="LM Roman 10" panose="00000500000000000000" pitchFamily="50" charset="0"/>
                  </a:endParaRPr>
                </a:p>
              </p:txBody>
            </p:sp>
          </mc:Choice>
          <mc:Fallback>
            <p:sp>
              <p:nvSpPr>
                <p:cNvPr id="3" name="CuadroTexto 2">
                  <a:extLst>
                    <a:ext uri="{FF2B5EF4-FFF2-40B4-BE49-F238E27FC236}">
                      <a16:creationId xmlns:a16="http://schemas.microsoft.com/office/drawing/2014/main" id="{E0E61DE9-6763-4C86-A38A-E1C3FEE3A96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63337" y="3544485"/>
                  <a:ext cx="4310026" cy="307777"/>
                </a:xfrm>
                <a:prstGeom prst="rect">
                  <a:avLst/>
                </a:prstGeom>
                <a:blipFill>
                  <a:blip r:embed="rId2"/>
                  <a:stretch>
                    <a:fillRect l="-849" r="-990" b="-78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CuadroTexto 7">
                  <a:extLst>
                    <a:ext uri="{FF2B5EF4-FFF2-40B4-BE49-F238E27FC236}">
                      <a16:creationId xmlns:a16="http://schemas.microsoft.com/office/drawing/2014/main" id="{4A49DE31-8612-4090-9E12-DE1A26340795}"/>
                    </a:ext>
                  </a:extLst>
                </p:cNvPr>
                <p:cNvSpPr txBox="1"/>
                <p:nvPr/>
              </p:nvSpPr>
              <p:spPr>
                <a:xfrm>
                  <a:off x="711200" y="4037889"/>
                  <a:ext cx="249369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𝑁𝑃𝐹</m:t>
                      </m:r>
                    </m:oMath>
                  </a14:m>
                  <a:r>
                    <a:rPr lang="es-CL" dirty="0">
                      <a:latin typeface="LM Roman 10" panose="00000500000000000000" pitchFamily="50" charset="0"/>
                    </a:rPr>
                    <a:t>: Nota Prueba Final</a:t>
                  </a:r>
                </a:p>
              </p:txBody>
            </p:sp>
          </mc:Choice>
          <mc:Fallback>
            <p:sp>
              <p:nvSpPr>
                <p:cNvPr id="8" name="CuadroTexto 7">
                  <a:extLst>
                    <a:ext uri="{FF2B5EF4-FFF2-40B4-BE49-F238E27FC236}">
                      <a16:creationId xmlns:a16="http://schemas.microsoft.com/office/drawing/2014/main" id="{4A49DE31-8612-4090-9E12-DE1A2634079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1200" y="4037889"/>
                  <a:ext cx="2493696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3423" t="-28261" r="-5134" b="-5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CuadroTexto 8">
                  <a:extLst>
                    <a:ext uri="{FF2B5EF4-FFF2-40B4-BE49-F238E27FC236}">
                      <a16:creationId xmlns:a16="http://schemas.microsoft.com/office/drawing/2014/main" id="{B3FD9B67-8F2F-43BE-B735-450948F68D95}"/>
                    </a:ext>
                  </a:extLst>
                </p:cNvPr>
                <p:cNvSpPr txBox="1"/>
                <p:nvPr/>
              </p:nvSpPr>
              <p:spPr>
                <a:xfrm>
                  <a:off x="711200" y="4378366"/>
                  <a:ext cx="294240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𝑁𝑃𝐼</m:t>
                      </m:r>
                    </m:oMath>
                  </a14:m>
                  <a:r>
                    <a:rPr lang="es-CL" dirty="0">
                      <a:latin typeface="LM Roman 10" panose="00000500000000000000" pitchFamily="50" charset="0"/>
                    </a:rPr>
                    <a:t>: Nota Prueba Individual</a:t>
                  </a:r>
                </a:p>
              </p:txBody>
            </p:sp>
          </mc:Choice>
          <mc:Fallback>
            <p:sp>
              <p:nvSpPr>
                <p:cNvPr id="9" name="CuadroTexto 8">
                  <a:extLst>
                    <a:ext uri="{FF2B5EF4-FFF2-40B4-BE49-F238E27FC236}">
                      <a16:creationId xmlns:a16="http://schemas.microsoft.com/office/drawing/2014/main" id="{B3FD9B67-8F2F-43BE-B735-450948F68D9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1200" y="4378366"/>
                  <a:ext cx="2942409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2905" t="-28261" r="-4564" b="-5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CuadroTexto 9">
                  <a:extLst>
                    <a:ext uri="{FF2B5EF4-FFF2-40B4-BE49-F238E27FC236}">
                      <a16:creationId xmlns:a16="http://schemas.microsoft.com/office/drawing/2014/main" id="{2EF49ECA-8AEF-4E19-B33F-B429FA59803B}"/>
                    </a:ext>
                  </a:extLst>
                </p:cNvPr>
                <p:cNvSpPr txBox="1"/>
                <p:nvPr/>
              </p:nvSpPr>
              <p:spPr>
                <a:xfrm>
                  <a:off x="711200" y="4718843"/>
                  <a:ext cx="26839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𝑁𝑃𝐺</m:t>
                      </m:r>
                    </m:oMath>
                  </a14:m>
                  <a:r>
                    <a:rPr lang="es-CL" dirty="0">
                      <a:latin typeface="LM Roman 10" panose="00000500000000000000" pitchFamily="50" charset="0"/>
                    </a:rPr>
                    <a:t>: Nota Prueba Grupal</a:t>
                  </a:r>
                </a:p>
              </p:txBody>
            </p:sp>
          </mc:Choice>
          <mc:Fallback>
            <p:sp>
              <p:nvSpPr>
                <p:cNvPr id="10" name="CuadroTexto 9">
                  <a:extLst>
                    <a:ext uri="{FF2B5EF4-FFF2-40B4-BE49-F238E27FC236}">
                      <a16:creationId xmlns:a16="http://schemas.microsoft.com/office/drawing/2014/main" id="{2EF49ECA-8AEF-4E19-B33F-B429FA59803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1200" y="4718843"/>
                  <a:ext cx="2683940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3182" t="-28261" r="-4773" b="-5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CuadroTexto 10">
                  <a:extLst>
                    <a:ext uri="{FF2B5EF4-FFF2-40B4-BE49-F238E27FC236}">
                      <a16:creationId xmlns:a16="http://schemas.microsoft.com/office/drawing/2014/main" id="{B09F97C8-F7EA-4297-8C39-04C9B676C424}"/>
                    </a:ext>
                  </a:extLst>
                </p:cNvPr>
                <p:cNvSpPr txBox="1"/>
                <p:nvPr/>
              </p:nvSpPr>
              <p:spPr>
                <a:xfrm>
                  <a:off x="711200" y="5059320"/>
                  <a:ext cx="510806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𝑃𝐺𝐼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 ∈{0,0.25,0.5,0.75,1}</m:t>
                      </m:r>
                    </m:oMath>
                  </a14:m>
                  <a:r>
                    <a:rPr lang="es-CL" dirty="0">
                      <a:latin typeface="LM Roman 10" panose="00000500000000000000" pitchFamily="50" charset="0"/>
                    </a:rPr>
                    <a:t>: Puntaje Guía Individual</a:t>
                  </a:r>
                </a:p>
              </p:txBody>
            </p:sp>
          </mc:Choice>
          <mc:Fallback>
            <p:sp>
              <p:nvSpPr>
                <p:cNvPr id="11" name="CuadroTexto 10">
                  <a:extLst>
                    <a:ext uri="{FF2B5EF4-FFF2-40B4-BE49-F238E27FC236}">
                      <a16:creationId xmlns:a16="http://schemas.microsoft.com/office/drawing/2014/main" id="{B09F97C8-F7EA-4297-8C39-04C9B676C42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1200" y="5059320"/>
                  <a:ext cx="5108065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1671" t="-28889" r="-2148" b="-511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556897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244900"/>
            <a:ext cx="6075947" cy="742763"/>
          </a:xfrm>
        </p:spPr>
        <p:txBody>
          <a:bodyPr/>
          <a:lstStyle/>
          <a:p>
            <a:pPr algn="ctr"/>
            <a:r>
              <a:rPr lang="es-CL" dirty="0">
                <a:latin typeface="LM Roman 10" panose="00000500000000000000" pitchFamily="50" charset="0"/>
                <a:cs typeface="Times" panose="02020603050405020304" pitchFamily="18" charset="0"/>
              </a:rPr>
              <a:t>Agenda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idx="4294967295"/>
          </p:nvPr>
        </p:nvSpPr>
        <p:spPr>
          <a:xfrm>
            <a:off x="642338" y="1666430"/>
            <a:ext cx="6664959" cy="3290131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s-CL" sz="3200" cap="small" dirty="0">
                <a:solidFill>
                  <a:schemeClr val="accent1">
                    <a:lumMod val="40000"/>
                    <a:lumOff val="6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Presentación</a:t>
            </a:r>
            <a:endParaRPr lang="en-GB" sz="3200" cap="small" dirty="0">
              <a:solidFill>
                <a:schemeClr val="accent1">
                  <a:lumMod val="40000"/>
                  <a:lumOff val="60000"/>
                </a:schemeClr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200" cap="small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Contextualización</a:t>
            </a:r>
            <a:endParaRPr lang="en-GB" sz="3200" cap="small" dirty="0">
              <a:solidFill>
                <a:schemeClr val="accent1">
                  <a:lumMod val="40000"/>
                  <a:lumOff val="60000"/>
                </a:schemeClr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200" cap="small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Descripción</a:t>
            </a:r>
            <a:r>
              <a:rPr lang="en-GB" sz="3200" cap="small" dirty="0">
                <a:solidFill>
                  <a:schemeClr val="accent1">
                    <a:lumMod val="40000"/>
                    <a:lumOff val="6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de la </a:t>
            </a:r>
            <a:r>
              <a:rPr lang="en-GB" sz="3200" cap="small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Asignatura</a:t>
            </a:r>
            <a:endParaRPr lang="en-GB" sz="3200" cap="small" dirty="0">
              <a:solidFill>
                <a:schemeClr val="accent1">
                  <a:lumMod val="40000"/>
                  <a:lumOff val="60000"/>
                </a:schemeClr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200" cap="small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Programación</a:t>
            </a:r>
            <a:r>
              <a:rPr lang="en-GB" sz="3200" cap="small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de </a:t>
            </a:r>
            <a:r>
              <a:rPr lang="en-GB" sz="3200" cap="small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Actividades</a:t>
            </a:r>
            <a:endParaRPr lang="en-GB" sz="3200" cap="small" dirty="0">
              <a:solidFill>
                <a:srgbClr val="0000CC"/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9948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1" y="0"/>
            <a:ext cx="5823389" cy="1223963"/>
          </a:xfrm>
        </p:spPr>
        <p:txBody>
          <a:bodyPr/>
          <a:lstStyle/>
          <a:p>
            <a:pPr algn="ctr"/>
            <a:r>
              <a:rPr lang="en-US" dirty="0" err="1"/>
              <a:t>Programación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Actividades</a:t>
            </a:r>
            <a:endParaRPr lang="en-GB" dirty="0"/>
          </a:p>
        </p:txBody>
      </p:sp>
      <p:sp>
        <p:nvSpPr>
          <p:cNvPr id="5" name="Rectángulo 4"/>
          <p:cNvSpPr/>
          <p:nvPr/>
        </p:nvSpPr>
        <p:spPr>
          <a:xfrm>
            <a:off x="503303" y="1569861"/>
            <a:ext cx="7170485" cy="48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s-CL" sz="2400" dirty="0">
                <a:solidFill>
                  <a:srgbClr val="0000CC"/>
                </a:solidFill>
              </a:rPr>
              <a:t>Syllabus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40F610B-BA1A-45B3-B36F-1C2DCECEFDE7}"/>
              </a:ext>
            </a:extLst>
          </p:cNvPr>
          <p:cNvGraphicFramePr>
            <a:graphicFrameLocks noGrp="1"/>
          </p:cNvGraphicFramePr>
          <p:nvPr/>
        </p:nvGraphicFramePr>
        <p:xfrm>
          <a:off x="1352550" y="2301081"/>
          <a:ext cx="6438900" cy="3400425"/>
        </p:xfrm>
        <a:graphic>
          <a:graphicData uri="http://schemas.openxmlformats.org/drawingml/2006/table">
            <a:tbl>
              <a:tblPr/>
              <a:tblGrid>
                <a:gridCol w="2095500">
                  <a:extLst>
                    <a:ext uri="{9D8B030D-6E8A-4147-A177-3AD203B41FA5}">
                      <a16:colId xmlns:a16="http://schemas.microsoft.com/office/drawing/2014/main" val="678200763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19542907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953265248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Lectures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47143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December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DC Machine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Lab. 1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DC Machine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54606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December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activities - Seminar Microgrid-Macrogrid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21643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December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Control Tool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83664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December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activities - Christmas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21001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December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DQ frame of three phase systems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00515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January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activities - New year's eve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Lab. 2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44729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January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DQ control of a VSI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99678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 January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 Oriented Control of an Induction Machine Part 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51415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January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 Oriented Control of an Induction Machine Part 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291423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January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 Oriented Control of an Induction Machine Part III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83684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January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 II - Project 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Lab. 3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Induction Machine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71588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January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Different Drive Systems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334257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January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FoC Permanent Magnet Machine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2595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January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FoC Permanent Magnet Machine - Example Wind Energy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59826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March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PAA - Project 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172292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March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activities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8605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5461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21401"/>
            <a:ext cx="5823389" cy="1223963"/>
          </a:xfrm>
        </p:spPr>
        <p:txBody>
          <a:bodyPr/>
          <a:lstStyle/>
          <a:p>
            <a:pPr algn="ctr"/>
            <a:r>
              <a:rPr lang="en-US" dirty="0" err="1"/>
              <a:t>Contacto</a:t>
            </a:r>
            <a:endParaRPr lang="en-GB" dirty="0"/>
          </a:p>
        </p:txBody>
      </p:sp>
      <p:sp>
        <p:nvSpPr>
          <p:cNvPr id="5" name="Rectángulo 4"/>
          <p:cNvSpPr/>
          <p:nvPr/>
        </p:nvSpPr>
        <p:spPr>
          <a:xfrm>
            <a:off x="2911694" y="1731226"/>
            <a:ext cx="7170485" cy="48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s-CL" sz="2400" dirty="0">
                <a:solidFill>
                  <a:srgbClr val="0000CC"/>
                </a:solidFill>
                <a:hlinkClick r:id="rId2"/>
              </a:rPr>
              <a:t>Matias.DiazD@usach.cl</a:t>
            </a:r>
            <a:r>
              <a:rPr lang="es-CL" sz="2400" dirty="0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2A26F00E-0B94-4E72-BC1E-B16260294A06}"/>
              </a:ext>
            </a:extLst>
          </p:cNvPr>
          <p:cNvSpPr/>
          <p:nvPr/>
        </p:nvSpPr>
        <p:spPr>
          <a:xfrm>
            <a:off x="3192327" y="2379923"/>
            <a:ext cx="27593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hlinkClick r:id="rId3"/>
              </a:rPr>
              <a:t>https://www.pefft.usach.cl</a:t>
            </a:r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4096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244900"/>
            <a:ext cx="6075947" cy="742763"/>
          </a:xfrm>
        </p:spPr>
        <p:txBody>
          <a:bodyPr/>
          <a:lstStyle/>
          <a:p>
            <a:pPr algn="ctr"/>
            <a:r>
              <a:rPr lang="es-CL" dirty="0">
                <a:latin typeface="LM Roman 10" panose="00000500000000000000" pitchFamily="50" charset="0"/>
                <a:cs typeface="Times" panose="02020603050405020304" pitchFamily="18" charset="0"/>
              </a:rPr>
              <a:t>Agenda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idx="4294967295"/>
          </p:nvPr>
        </p:nvSpPr>
        <p:spPr>
          <a:xfrm>
            <a:off x="642338" y="1666430"/>
            <a:ext cx="6664959" cy="3290131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s-CL" sz="3200" cap="small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Presentación</a:t>
            </a:r>
            <a:endParaRPr lang="en-GB" sz="3200" cap="small" dirty="0">
              <a:solidFill>
                <a:srgbClr val="0000CC"/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200" cap="small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Contextualización</a:t>
            </a:r>
            <a:endParaRPr lang="en-GB" sz="3200" cap="small" dirty="0">
              <a:solidFill>
                <a:srgbClr val="0000CC"/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200" cap="small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Descripción</a:t>
            </a:r>
            <a:r>
              <a:rPr lang="en-GB" sz="3200" cap="small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de la </a:t>
            </a:r>
            <a:r>
              <a:rPr lang="en-GB" sz="3200" cap="small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Asignatura</a:t>
            </a:r>
            <a:endParaRPr lang="en-GB" sz="3200" cap="small" dirty="0">
              <a:solidFill>
                <a:srgbClr val="0000CC"/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200" cap="small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Programación</a:t>
            </a:r>
            <a:r>
              <a:rPr lang="en-GB" sz="3200" cap="small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de </a:t>
            </a:r>
            <a:r>
              <a:rPr lang="en-GB" sz="3200" cap="small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Actividades</a:t>
            </a:r>
            <a:endParaRPr lang="en-GB" sz="3200" cap="small" dirty="0">
              <a:solidFill>
                <a:srgbClr val="0000CC"/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072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244900"/>
            <a:ext cx="6075947" cy="742763"/>
          </a:xfrm>
        </p:spPr>
        <p:txBody>
          <a:bodyPr/>
          <a:lstStyle/>
          <a:p>
            <a:pPr algn="ctr"/>
            <a:r>
              <a:rPr lang="es-CL" dirty="0">
                <a:latin typeface="LM Roman 10" panose="00000500000000000000" pitchFamily="50" charset="0"/>
                <a:cs typeface="Times" panose="02020603050405020304" pitchFamily="18" charset="0"/>
              </a:rPr>
              <a:t>Agenda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idx="4294967295"/>
          </p:nvPr>
        </p:nvSpPr>
        <p:spPr>
          <a:xfrm>
            <a:off x="642338" y="1666430"/>
            <a:ext cx="6664959" cy="3290131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s-CL" sz="3200" cap="small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Presentación</a:t>
            </a:r>
            <a:endParaRPr lang="en-GB" sz="3200" cap="small" dirty="0">
              <a:solidFill>
                <a:srgbClr val="0000CC"/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200" cap="small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Contextualización</a:t>
            </a:r>
            <a:endParaRPr lang="en-GB" sz="3200" cap="small" dirty="0">
              <a:solidFill>
                <a:schemeClr val="accent1">
                  <a:lumMod val="40000"/>
                  <a:lumOff val="60000"/>
                </a:schemeClr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200" cap="small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Descripción</a:t>
            </a:r>
            <a:r>
              <a:rPr lang="en-GB" sz="3200" cap="small" dirty="0">
                <a:solidFill>
                  <a:schemeClr val="accent1">
                    <a:lumMod val="40000"/>
                    <a:lumOff val="6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de la </a:t>
            </a:r>
            <a:r>
              <a:rPr lang="en-GB" sz="3200" cap="small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Asignatura</a:t>
            </a:r>
            <a:endParaRPr lang="en-GB" sz="3200" cap="small" dirty="0">
              <a:solidFill>
                <a:schemeClr val="accent1">
                  <a:lumMod val="40000"/>
                  <a:lumOff val="60000"/>
                </a:schemeClr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200" cap="small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Programación</a:t>
            </a:r>
            <a:r>
              <a:rPr lang="en-GB" sz="3200" cap="small" dirty="0">
                <a:solidFill>
                  <a:schemeClr val="accent1">
                    <a:lumMod val="40000"/>
                    <a:lumOff val="6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de </a:t>
            </a:r>
            <a:r>
              <a:rPr lang="en-GB" sz="3200" cap="small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Actividades</a:t>
            </a:r>
            <a:endParaRPr lang="en-GB" sz="3200" cap="small" dirty="0">
              <a:solidFill>
                <a:schemeClr val="accent1">
                  <a:lumMod val="40000"/>
                  <a:lumOff val="60000"/>
                </a:schemeClr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619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101600"/>
            <a:ext cx="6109139" cy="1325563"/>
          </a:xfrm>
        </p:spPr>
        <p:txBody>
          <a:bodyPr/>
          <a:lstStyle/>
          <a:p>
            <a:pPr algn="ctr"/>
            <a:r>
              <a:rPr lang="en-US" dirty="0" err="1">
                <a:latin typeface="LM Roman 10" panose="00000500000000000000" pitchFamily="50" charset="0"/>
              </a:rPr>
              <a:t>Presentación</a:t>
            </a:r>
            <a:endParaRPr lang="en-GB" dirty="0">
              <a:latin typeface="LM Roman 10" panose="00000500000000000000" pitchFamily="50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79509" y="3134298"/>
            <a:ext cx="81849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</a:pPr>
            <a:r>
              <a:rPr lang="es-CL" sz="1600" b="1" dirty="0">
                <a:solidFill>
                  <a:srgbClr val="0000CC"/>
                </a:solidFill>
                <a:latin typeface="LM Roman 10" panose="00000500000000000000" pitchFamily="50" charset="0"/>
              </a:rPr>
              <a:t>Formación Académica</a:t>
            </a:r>
          </a:p>
          <a:p>
            <a:pPr marL="285750" indent="-285750" algn="just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Ingeniero Civil Electricista, Universidad de Santiago de Chile.</a:t>
            </a:r>
          </a:p>
          <a:p>
            <a:pPr marL="285750" indent="-285750" algn="just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Magister en Ciencias de la Ingeniería, Mención Ingeniería Eléctrica, Universidad de Santiago de Chile.</a:t>
            </a:r>
          </a:p>
          <a:p>
            <a:pPr marL="285750" indent="-285750" algn="just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Doctor en Ingeniería Eléctrica, Universidad de Chile.</a:t>
            </a:r>
          </a:p>
          <a:p>
            <a:pPr marL="285750" indent="-285750" algn="just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PHD in </a:t>
            </a:r>
            <a:r>
              <a:rPr lang="es-CL" sz="1600" dirty="0" err="1">
                <a:solidFill>
                  <a:srgbClr val="0000CC"/>
                </a:solidFill>
                <a:latin typeface="LM Roman 10" panose="00000500000000000000" pitchFamily="50" charset="0"/>
              </a:rPr>
              <a:t>Electrical</a:t>
            </a: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 and Electronic </a:t>
            </a:r>
            <a:r>
              <a:rPr lang="es-CL" sz="1600" dirty="0" err="1">
                <a:solidFill>
                  <a:srgbClr val="0000CC"/>
                </a:solidFill>
                <a:latin typeface="LM Roman 10" panose="00000500000000000000" pitchFamily="50" charset="0"/>
              </a:rPr>
              <a:t>Engineering</a:t>
            </a: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, </a:t>
            </a:r>
            <a:r>
              <a:rPr lang="es-CL" sz="1600" dirty="0" err="1">
                <a:solidFill>
                  <a:srgbClr val="0000CC"/>
                </a:solidFill>
                <a:latin typeface="LM Roman 10" panose="00000500000000000000" pitchFamily="50" charset="0"/>
              </a:rPr>
              <a:t>The</a:t>
            </a: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 </a:t>
            </a:r>
            <a:r>
              <a:rPr lang="es-CL" sz="1600" dirty="0" err="1">
                <a:solidFill>
                  <a:srgbClr val="0000CC"/>
                </a:solidFill>
                <a:latin typeface="LM Roman 10" panose="00000500000000000000" pitchFamily="50" charset="0"/>
              </a:rPr>
              <a:t>University</a:t>
            </a: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 </a:t>
            </a:r>
            <a:r>
              <a:rPr lang="es-CL" sz="1600" dirty="0" err="1">
                <a:solidFill>
                  <a:srgbClr val="0000CC"/>
                </a:solidFill>
                <a:latin typeface="LM Roman 10" panose="00000500000000000000" pitchFamily="50" charset="0"/>
              </a:rPr>
              <a:t>of</a:t>
            </a: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 Nottingham.</a:t>
            </a:r>
            <a:endParaRPr lang="en-GB" sz="1600" dirty="0">
              <a:solidFill>
                <a:srgbClr val="0000CC"/>
              </a:solidFill>
              <a:latin typeface="LM Roman 10" panose="00000500000000000000" pitchFamily="50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FBDAC4D7-E830-465E-901A-C82EDE26FB94}"/>
              </a:ext>
            </a:extLst>
          </p:cNvPr>
          <p:cNvSpPr/>
          <p:nvPr/>
        </p:nvSpPr>
        <p:spPr>
          <a:xfrm>
            <a:off x="479509" y="1299550"/>
            <a:ext cx="4060615" cy="1762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</a:pPr>
            <a:r>
              <a:rPr lang="es-CL" sz="1600" b="1" dirty="0">
                <a:solidFill>
                  <a:srgbClr val="0000CC"/>
                </a:solidFill>
                <a:latin typeface="LM Roman 10" panose="00000500000000000000" pitchFamily="50" charset="0"/>
              </a:rPr>
              <a:t>Datos de Contacto</a:t>
            </a:r>
          </a:p>
          <a:p>
            <a:pPr marL="285750" indent="-285750" algn="just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Oficina 206</a:t>
            </a:r>
          </a:p>
          <a:p>
            <a:pPr marL="285750" indent="-285750" algn="just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Laboratorio </a:t>
            </a:r>
            <a:r>
              <a:rPr lang="es-CL" sz="1600" dirty="0" err="1">
                <a:solidFill>
                  <a:srgbClr val="0000CC"/>
                </a:solidFill>
                <a:latin typeface="LM Roman 10" panose="00000500000000000000" pitchFamily="50" charset="0"/>
              </a:rPr>
              <a:t>Fondef</a:t>
            </a:r>
            <a:endParaRPr lang="es-CL" sz="1600" dirty="0">
              <a:solidFill>
                <a:srgbClr val="0000CC"/>
              </a:solidFill>
              <a:latin typeface="LM Roman 10" panose="00000500000000000000" pitchFamily="50" charset="0"/>
            </a:endParaRPr>
          </a:p>
          <a:p>
            <a:pPr marL="285750" indent="-285750" algn="just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  <a:hlinkClick r:id="rId2"/>
              </a:rPr>
              <a:t>Matias.DiazD@usach.cl</a:t>
            </a:r>
            <a:endParaRPr lang="es-CL" sz="1600" dirty="0">
              <a:solidFill>
                <a:srgbClr val="0000CC"/>
              </a:solidFill>
              <a:latin typeface="LM Roman 10" panose="00000500000000000000" pitchFamily="50" charset="0"/>
            </a:endParaRPr>
          </a:p>
          <a:p>
            <a:pPr marL="285750" indent="-285750" algn="just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Página WEB: </a:t>
            </a:r>
          </a:p>
          <a:p>
            <a:pPr marL="285750" indent="-285750" algn="just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  <a:hlinkClick r:id="rId3"/>
              </a:rPr>
              <a:t>https://www.pefft.usach.cl</a:t>
            </a: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 </a:t>
            </a:r>
            <a:endParaRPr lang="en-GB" sz="1600" dirty="0">
              <a:solidFill>
                <a:srgbClr val="0000CC"/>
              </a:solidFill>
              <a:latin typeface="LM Roman 10" panose="00000500000000000000" pitchFamily="50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1422910F-6654-46CD-9081-42CFAC5BDA33}"/>
              </a:ext>
            </a:extLst>
          </p:cNvPr>
          <p:cNvSpPr/>
          <p:nvPr/>
        </p:nvSpPr>
        <p:spPr>
          <a:xfrm>
            <a:off x="479509" y="4873334"/>
            <a:ext cx="81849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</a:pPr>
            <a:r>
              <a:rPr lang="es-CL" sz="1600" b="1" dirty="0">
                <a:solidFill>
                  <a:srgbClr val="0000CC"/>
                </a:solidFill>
                <a:latin typeface="LM Roman 10" panose="00000500000000000000" pitchFamily="50" charset="0"/>
              </a:rPr>
              <a:t>Líneas de Investigación</a:t>
            </a:r>
          </a:p>
          <a:p>
            <a:pPr marL="285750" indent="-285750" algn="just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Tecnologías para integración de ERNC (eólica, mareomotriz, solar, micro-hidráulica)</a:t>
            </a:r>
          </a:p>
          <a:p>
            <a:pPr marL="285750" indent="-285750" algn="just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Convertidores de Potencia Multinivel</a:t>
            </a:r>
          </a:p>
          <a:p>
            <a:pPr marL="285750" indent="-285750" algn="just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CL" sz="1600" dirty="0" err="1">
                <a:solidFill>
                  <a:srgbClr val="0000CC"/>
                </a:solidFill>
                <a:latin typeface="LM Roman 10" panose="00000500000000000000" pitchFamily="50" charset="0"/>
              </a:rPr>
              <a:t>Electromovilidad</a:t>
            </a:r>
            <a:endParaRPr lang="es-CL" sz="1600" dirty="0">
              <a:solidFill>
                <a:srgbClr val="0000CC"/>
              </a:solidFill>
              <a:latin typeface="LM Roman 10" panose="00000500000000000000" pitchFamily="50" charset="0"/>
            </a:endParaRPr>
          </a:p>
          <a:p>
            <a:pPr marL="285750" indent="-285750" algn="just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Micro-redes</a:t>
            </a:r>
            <a:endParaRPr lang="en-GB" sz="1600" dirty="0">
              <a:solidFill>
                <a:srgbClr val="0000CC"/>
              </a:solidFill>
              <a:latin typeface="LM Roman 10" panose="00000500000000000000" pitchFamily="50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CEE4831-9F90-4D87-A215-B4BA26B5706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849" r="5080"/>
          <a:stretch/>
        </p:blipFill>
        <p:spPr>
          <a:xfrm>
            <a:off x="3518339" y="1419012"/>
            <a:ext cx="5181600" cy="15721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87939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101600"/>
            <a:ext cx="6109139" cy="1325563"/>
          </a:xfrm>
        </p:spPr>
        <p:txBody>
          <a:bodyPr/>
          <a:lstStyle/>
          <a:p>
            <a:pPr algn="ctr"/>
            <a:r>
              <a:rPr lang="en-US" dirty="0" err="1">
                <a:latin typeface="LM Roman 10" panose="00000500000000000000" pitchFamily="50" charset="0"/>
              </a:rPr>
              <a:t>Presentación</a:t>
            </a:r>
            <a:endParaRPr lang="en-GB" dirty="0">
              <a:latin typeface="LM Roman 10" panose="00000500000000000000" pitchFamily="50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FBDAC4D7-E830-465E-901A-C82EDE26FB94}"/>
              </a:ext>
            </a:extLst>
          </p:cNvPr>
          <p:cNvSpPr/>
          <p:nvPr/>
        </p:nvSpPr>
        <p:spPr>
          <a:xfrm>
            <a:off x="479510" y="1420758"/>
            <a:ext cx="8149531" cy="2577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</a:pPr>
            <a:r>
              <a:rPr lang="es-CL" sz="1600" b="1" dirty="0">
                <a:solidFill>
                  <a:srgbClr val="0000CC"/>
                </a:solidFill>
                <a:latin typeface="LM Roman 10" panose="00000500000000000000" pitchFamily="50" charset="0"/>
              </a:rPr>
              <a:t>Laboratorio</a:t>
            </a:r>
          </a:p>
          <a:p>
            <a:pPr marL="285750" indent="-285750" algn="just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Prof. Víctor Arredondo</a:t>
            </a:r>
          </a:p>
          <a:p>
            <a:pPr marL="285750" indent="-285750" algn="just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  <a:hlinkClick r:id="rId2"/>
              </a:rPr>
              <a:t>Victor.Arredondo@usach.cl</a:t>
            </a: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 </a:t>
            </a:r>
          </a:p>
          <a:p>
            <a:pPr marL="285750" indent="-285750" algn="just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Laboratorio Corfo</a:t>
            </a:r>
          </a:p>
          <a:p>
            <a:pPr algn="just">
              <a:spcBef>
                <a:spcPts val="300"/>
              </a:spcBef>
              <a:buClr>
                <a:schemeClr val="accent2"/>
              </a:buClr>
            </a:pPr>
            <a:r>
              <a:rPr lang="es-CL" sz="1600" b="1" dirty="0">
                <a:solidFill>
                  <a:srgbClr val="0000CC"/>
                </a:solidFill>
                <a:latin typeface="LM Roman 10" panose="00000500000000000000" pitchFamily="50" charset="0"/>
              </a:rPr>
              <a:t>Formación Académica</a:t>
            </a:r>
          </a:p>
          <a:p>
            <a:pPr marL="285750" indent="-285750" algn="just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Ingeniero Civil Electrónico, Universidad Técnica Federico Santa María.</a:t>
            </a:r>
          </a:p>
          <a:p>
            <a:pPr marL="285750" indent="-285750" algn="just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Magister en Ciencias de la Ingeniería, Mención Ingeniería Electrónica, Universidad Técnica Federico Santa María.</a:t>
            </a:r>
          </a:p>
          <a:p>
            <a:pPr algn="just">
              <a:spcBef>
                <a:spcPts val="300"/>
              </a:spcBef>
              <a:buClr>
                <a:schemeClr val="accent2"/>
              </a:buClr>
            </a:pPr>
            <a:endParaRPr lang="en-GB" sz="1600" dirty="0">
              <a:solidFill>
                <a:srgbClr val="0000CC"/>
              </a:solidFill>
              <a:latin typeface="LM Roman 10" panose="00000500000000000000" pitchFamily="50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1422910F-6654-46CD-9081-42CFAC5BDA33}"/>
              </a:ext>
            </a:extLst>
          </p:cNvPr>
          <p:cNvSpPr/>
          <p:nvPr/>
        </p:nvSpPr>
        <p:spPr>
          <a:xfrm>
            <a:off x="479511" y="3732030"/>
            <a:ext cx="81849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</a:pPr>
            <a:r>
              <a:rPr lang="es-CL" sz="1600" b="1" dirty="0">
                <a:solidFill>
                  <a:srgbClr val="0000CC"/>
                </a:solidFill>
                <a:latin typeface="LM Roman 10" panose="00000500000000000000" pitchFamily="50" charset="0"/>
              </a:rPr>
              <a:t>Ayudantía</a:t>
            </a:r>
          </a:p>
          <a:p>
            <a:pPr marL="285750" indent="-285750" algn="just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Alberto Durán</a:t>
            </a:r>
          </a:p>
          <a:p>
            <a:pPr marL="285750" indent="-285750" algn="just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  <a:hlinkClick r:id="rId3"/>
              </a:rPr>
              <a:t>Alberto.Duran@usach.cl</a:t>
            </a: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 </a:t>
            </a:r>
          </a:p>
          <a:p>
            <a:pPr marL="285750" indent="-285750" algn="just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Laboratorio </a:t>
            </a:r>
            <a:r>
              <a:rPr lang="es-CL" sz="1600" dirty="0" err="1">
                <a:solidFill>
                  <a:srgbClr val="0000CC"/>
                </a:solidFill>
                <a:latin typeface="LM Roman 10" panose="00000500000000000000" pitchFamily="50" charset="0"/>
              </a:rPr>
              <a:t>Fondef</a:t>
            </a:r>
            <a:endParaRPr lang="es-CL" sz="1600" dirty="0">
              <a:solidFill>
                <a:srgbClr val="0000CC"/>
              </a:solidFill>
              <a:latin typeface="LM Roman 10" panose="00000500000000000000" pitchFamily="50" charset="0"/>
            </a:endParaRPr>
          </a:p>
          <a:p>
            <a:pPr marL="285750" indent="-285750" algn="just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Estudiante Magíster en Ciencias de la Ingeniería</a:t>
            </a:r>
            <a:endParaRPr lang="en-GB" sz="1600" dirty="0">
              <a:solidFill>
                <a:srgbClr val="0000CC"/>
              </a:solidFill>
              <a:latin typeface="LM Roman 10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85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244900"/>
            <a:ext cx="6075947" cy="742763"/>
          </a:xfrm>
        </p:spPr>
        <p:txBody>
          <a:bodyPr/>
          <a:lstStyle/>
          <a:p>
            <a:pPr algn="ctr"/>
            <a:r>
              <a:rPr lang="es-CL" dirty="0">
                <a:latin typeface="LM Roman 10" panose="00000500000000000000" pitchFamily="50" charset="0"/>
                <a:cs typeface="Times" panose="02020603050405020304" pitchFamily="18" charset="0"/>
              </a:rPr>
              <a:t>Agenda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idx="4294967295"/>
          </p:nvPr>
        </p:nvSpPr>
        <p:spPr>
          <a:xfrm>
            <a:off x="642338" y="1666430"/>
            <a:ext cx="6664959" cy="3290131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s-CL" sz="3200" cap="small" dirty="0">
                <a:solidFill>
                  <a:schemeClr val="accent1">
                    <a:lumMod val="40000"/>
                    <a:lumOff val="6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Presentación</a:t>
            </a:r>
            <a:endParaRPr lang="en-GB" sz="3200" cap="small" dirty="0">
              <a:solidFill>
                <a:schemeClr val="accent1">
                  <a:lumMod val="40000"/>
                  <a:lumOff val="60000"/>
                </a:schemeClr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200" cap="small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Contextualización</a:t>
            </a:r>
            <a:endParaRPr lang="en-GB" sz="3200" cap="small" dirty="0">
              <a:solidFill>
                <a:srgbClr val="0000CC"/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200" cap="small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Descripción</a:t>
            </a:r>
            <a:r>
              <a:rPr lang="en-GB" sz="3200" cap="small" dirty="0">
                <a:solidFill>
                  <a:schemeClr val="accent1">
                    <a:lumMod val="40000"/>
                    <a:lumOff val="6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de la </a:t>
            </a:r>
            <a:r>
              <a:rPr lang="en-GB" sz="3200" cap="small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Asignatura</a:t>
            </a:r>
            <a:endParaRPr lang="en-GB" sz="3200" cap="small" dirty="0">
              <a:solidFill>
                <a:schemeClr val="accent1">
                  <a:lumMod val="40000"/>
                  <a:lumOff val="60000"/>
                </a:schemeClr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200" cap="small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Programación</a:t>
            </a:r>
            <a:r>
              <a:rPr lang="en-GB" sz="3200" cap="small" dirty="0">
                <a:solidFill>
                  <a:schemeClr val="accent1">
                    <a:lumMod val="40000"/>
                    <a:lumOff val="6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de </a:t>
            </a:r>
            <a:r>
              <a:rPr lang="en-GB" sz="3200" cap="small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Actividades</a:t>
            </a:r>
            <a:endParaRPr lang="en-GB" sz="3200" cap="small" dirty="0">
              <a:solidFill>
                <a:schemeClr val="accent1">
                  <a:lumMod val="40000"/>
                  <a:lumOff val="60000"/>
                </a:schemeClr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741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>
                <a:latin typeface="LM Roman 10" panose="00000500000000000000" pitchFamily="50" charset="0"/>
              </a:rPr>
              <a:t>Contextualización</a:t>
            </a:r>
            <a:endParaRPr lang="en-GB" dirty="0">
              <a:latin typeface="LM Roman 10" panose="00000500000000000000" pitchFamily="50" charset="0"/>
            </a:endParaRPr>
          </a:p>
        </p:txBody>
      </p:sp>
      <p:pic>
        <p:nvPicPr>
          <p:cNvPr id="6" name="Picture 5" descr="Resultado de imagen para motores electrico">
            <a:extLst>
              <a:ext uri="{FF2B5EF4-FFF2-40B4-BE49-F238E27FC236}">
                <a16:creationId xmlns:a16="http://schemas.microsoft.com/office/drawing/2014/main" id="{23C5A0CD-1E14-4114-885E-CAD824D4BF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94" y="1532980"/>
            <a:ext cx="2657475" cy="165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7" name="Imagen 126">
            <a:extLst>
              <a:ext uri="{FF2B5EF4-FFF2-40B4-BE49-F238E27FC236}">
                <a16:creationId xmlns:a16="http://schemas.microsoft.com/office/drawing/2014/main" id="{D3789E83-9EA1-4272-BBB3-167E2F56D9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0425" y="1532980"/>
            <a:ext cx="4889416" cy="1896020"/>
          </a:xfrm>
          <a:prstGeom prst="rect">
            <a:avLst/>
          </a:prstGeom>
        </p:spPr>
      </p:pic>
      <p:graphicFrame>
        <p:nvGraphicFramePr>
          <p:cNvPr id="129" name="Diagrama 128">
            <a:extLst>
              <a:ext uri="{FF2B5EF4-FFF2-40B4-BE49-F238E27FC236}">
                <a16:creationId xmlns:a16="http://schemas.microsoft.com/office/drawing/2014/main" id="{7CE2A0B1-F265-45A9-98AE-288708756E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4909281"/>
              </p:ext>
            </p:extLst>
          </p:nvPr>
        </p:nvGraphicFramePr>
        <p:xfrm>
          <a:off x="978029" y="3877717"/>
          <a:ext cx="7187941" cy="986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130" name="Grupo 129">
            <a:extLst>
              <a:ext uri="{FF2B5EF4-FFF2-40B4-BE49-F238E27FC236}">
                <a16:creationId xmlns:a16="http://schemas.microsoft.com/office/drawing/2014/main" id="{DD3D31AE-FCA9-49E5-82AF-62E749709DBE}"/>
              </a:ext>
            </a:extLst>
          </p:cNvPr>
          <p:cNvGrpSpPr/>
          <p:nvPr/>
        </p:nvGrpSpPr>
        <p:grpSpPr>
          <a:xfrm>
            <a:off x="3853206" y="4985875"/>
            <a:ext cx="4312764" cy="986382"/>
            <a:chOff x="2875176" y="918922"/>
            <a:chExt cx="4312764" cy="835189"/>
          </a:xfrm>
        </p:grpSpPr>
        <p:sp>
          <p:nvSpPr>
            <p:cNvPr id="134" name="Flecha: a la derecha 133">
              <a:extLst>
                <a:ext uri="{FF2B5EF4-FFF2-40B4-BE49-F238E27FC236}">
                  <a16:creationId xmlns:a16="http://schemas.microsoft.com/office/drawing/2014/main" id="{1D072C99-5299-4E98-85F0-FB0DA17F047B}"/>
                </a:ext>
              </a:extLst>
            </p:cNvPr>
            <p:cNvSpPr/>
            <p:nvPr/>
          </p:nvSpPr>
          <p:spPr>
            <a:xfrm>
              <a:off x="2875176" y="918922"/>
              <a:ext cx="4312764" cy="835189"/>
            </a:xfrm>
            <a:prstGeom prst="rightArrow">
              <a:avLst>
                <a:gd name="adj1" fmla="val 75000"/>
                <a:gd name="adj2" fmla="val 50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5" name="Flecha: a la derecha 4">
              <a:extLst>
                <a:ext uri="{FF2B5EF4-FFF2-40B4-BE49-F238E27FC236}">
                  <a16:creationId xmlns:a16="http://schemas.microsoft.com/office/drawing/2014/main" id="{1A092385-77E8-42E3-B67E-866574BA3FF8}"/>
                </a:ext>
              </a:extLst>
            </p:cNvPr>
            <p:cNvSpPr txBox="1"/>
            <p:nvPr/>
          </p:nvSpPr>
          <p:spPr>
            <a:xfrm>
              <a:off x="2875176" y="1023321"/>
              <a:ext cx="3999568" cy="6263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" tIns="8255" rIns="8255" bIns="8255" numCol="1" spcCol="1270" anchor="t" anchorCtr="0">
              <a:noAutofit/>
            </a:bodyPr>
            <a:lstStyle/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CL" sz="1300" kern="1200" dirty="0">
                  <a:latin typeface="LM Roman 10" panose="00000500000000000000" pitchFamily="50" charset="0"/>
                </a:rPr>
                <a:t>Orientado a aplicaciones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CL" sz="1300" kern="1200" dirty="0">
                  <a:latin typeface="LM Roman 10" panose="00000500000000000000" pitchFamily="50" charset="0"/>
                </a:rPr>
                <a:t>Operación dinámica</a:t>
              </a:r>
            </a:p>
          </p:txBody>
        </p:sp>
      </p:grpSp>
      <p:grpSp>
        <p:nvGrpSpPr>
          <p:cNvPr id="131" name="Grupo 130">
            <a:extLst>
              <a:ext uri="{FF2B5EF4-FFF2-40B4-BE49-F238E27FC236}">
                <a16:creationId xmlns:a16="http://schemas.microsoft.com/office/drawing/2014/main" id="{3FD4F0C6-E8A1-4FD5-A1CC-5AB64AC637C2}"/>
              </a:ext>
            </a:extLst>
          </p:cNvPr>
          <p:cNvGrpSpPr/>
          <p:nvPr/>
        </p:nvGrpSpPr>
        <p:grpSpPr>
          <a:xfrm>
            <a:off x="978030" y="4985875"/>
            <a:ext cx="2875176" cy="986382"/>
            <a:chOff x="0" y="918922"/>
            <a:chExt cx="2875176" cy="835189"/>
          </a:xfrm>
        </p:grpSpPr>
        <p:sp>
          <p:nvSpPr>
            <p:cNvPr id="132" name="Rectángulo: esquinas redondeadas 131">
              <a:extLst>
                <a:ext uri="{FF2B5EF4-FFF2-40B4-BE49-F238E27FC236}">
                  <a16:creationId xmlns:a16="http://schemas.microsoft.com/office/drawing/2014/main" id="{7131E6D4-30DF-44F8-BA00-63BF8D66AF58}"/>
                </a:ext>
              </a:extLst>
            </p:cNvPr>
            <p:cNvSpPr/>
            <p:nvPr/>
          </p:nvSpPr>
          <p:spPr>
            <a:xfrm>
              <a:off x="0" y="918922"/>
              <a:ext cx="2875176" cy="83518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3" name="Rectángulo: esquinas redondeadas 6">
              <a:extLst>
                <a:ext uri="{FF2B5EF4-FFF2-40B4-BE49-F238E27FC236}">
                  <a16:creationId xmlns:a16="http://schemas.microsoft.com/office/drawing/2014/main" id="{D80C109E-D281-461C-B332-4FB0D8FEA134}"/>
                </a:ext>
              </a:extLst>
            </p:cNvPr>
            <p:cNvSpPr txBox="1"/>
            <p:nvPr/>
          </p:nvSpPr>
          <p:spPr>
            <a:xfrm>
              <a:off x="40771" y="959693"/>
              <a:ext cx="2793634" cy="7536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51435" rIns="102870" bIns="51435" numCol="1" spcCol="1270" anchor="ctr" anchorCtr="0">
              <a:noAutofit/>
            </a:bodyPr>
            <a:lstStyle/>
            <a:p>
              <a:pPr marL="0" lvl="0" indent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CL" sz="2800" kern="1200" dirty="0">
                  <a:latin typeface="LM Roman 10" panose="00000500000000000000" pitchFamily="50" charset="0"/>
                </a:rPr>
                <a:t>Enfoque moderno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2842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9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>
                <a:latin typeface="LM Roman 10" panose="00000500000000000000" pitchFamily="50" charset="0"/>
              </a:rPr>
              <a:t>Contextualización</a:t>
            </a:r>
            <a:endParaRPr lang="en-GB" dirty="0">
              <a:latin typeface="LM Roman 10" panose="00000500000000000000" pitchFamily="50" charset="0"/>
            </a:endParaRPr>
          </a:p>
        </p:txBody>
      </p:sp>
      <p:pic>
        <p:nvPicPr>
          <p:cNvPr id="6" name="Picture 5" descr="Resultado de imagen para motores electrico">
            <a:extLst>
              <a:ext uri="{FF2B5EF4-FFF2-40B4-BE49-F238E27FC236}">
                <a16:creationId xmlns:a16="http://schemas.microsoft.com/office/drawing/2014/main" id="{23C5A0CD-1E14-4114-885E-CAD824D4BF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094" y="1725612"/>
            <a:ext cx="2657475" cy="165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uadroTexto 1">
            <a:extLst>
              <a:ext uri="{FF2B5EF4-FFF2-40B4-BE49-F238E27FC236}">
                <a16:creationId xmlns:a16="http://schemas.microsoft.com/office/drawing/2014/main" id="{CA6D7BB9-E227-41F7-AA60-DF5EB0B4FC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3264" y="1537038"/>
            <a:ext cx="5692337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just"/>
            <a:r>
              <a:rPr lang="es-CL" altLang="es-CL" sz="1800" dirty="0">
                <a:solidFill>
                  <a:srgbClr val="0000CC"/>
                </a:solidFill>
                <a:latin typeface="LM Roman 10" panose="00000500000000000000" pitchFamily="50" charset="0"/>
              </a:rPr>
              <a:t>Los motores eléctricos son la principal fuente de consumo de energía eléctrica a nivel mundial, representando aproximadamente un 29% del consumo eléctrico global, </a:t>
            </a:r>
            <a:r>
              <a:rPr lang="es-ES" altLang="es-CL" sz="1800" dirty="0">
                <a:solidFill>
                  <a:srgbClr val="0000CC"/>
                </a:solidFill>
                <a:latin typeface="LM Roman 10" panose="00000500000000000000" pitchFamily="50" charset="0"/>
              </a:rPr>
              <a:t>con un consumo superior a los </a:t>
            </a:r>
            <a:r>
              <a:rPr lang="es-ES" altLang="es-CL" sz="1800" b="1" dirty="0">
                <a:solidFill>
                  <a:srgbClr val="0000CC"/>
                </a:solidFill>
                <a:latin typeface="LM Roman 10" panose="00000500000000000000" pitchFamily="50" charset="0"/>
              </a:rPr>
              <a:t>700TWh/año </a:t>
            </a:r>
            <a:r>
              <a:rPr lang="es-ES" altLang="es-CL" sz="1800" dirty="0">
                <a:solidFill>
                  <a:srgbClr val="0000CC"/>
                </a:solidFill>
                <a:latin typeface="LM Roman 10" panose="00000500000000000000" pitchFamily="50" charset="0"/>
              </a:rPr>
              <a:t>y una valoración económica estimada en </a:t>
            </a:r>
            <a:r>
              <a:rPr lang="es-ES" altLang="es-CL" sz="1800" b="1" dirty="0">
                <a:solidFill>
                  <a:srgbClr val="0000CC"/>
                </a:solidFill>
                <a:latin typeface="LM Roman 10" panose="00000500000000000000" pitchFamily="50" charset="0"/>
              </a:rPr>
              <a:t>USD 362 billones </a:t>
            </a:r>
            <a:r>
              <a:rPr lang="es-ES" altLang="es-CL" sz="1800" dirty="0">
                <a:solidFill>
                  <a:srgbClr val="0000CC"/>
                </a:solidFill>
                <a:latin typeface="LM Roman 10" panose="00000500000000000000" pitchFamily="50" charset="0"/>
              </a:rPr>
              <a:t>por año. </a:t>
            </a:r>
            <a:endParaRPr lang="es-CL" altLang="es-CL" sz="1800" dirty="0">
              <a:solidFill>
                <a:srgbClr val="0000CC"/>
              </a:solidFill>
              <a:latin typeface="LM Roman 10" panose="00000500000000000000" pitchFamily="50" charset="0"/>
            </a:endParaRP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B3492F00-8562-4C02-AF28-EE6A79BB2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300" y="3744278"/>
            <a:ext cx="5237480" cy="2289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lr>
                <a:srgbClr val="FF6600"/>
              </a:buClr>
              <a:buSzPct val="75000"/>
              <a:buFont typeface="Monotype Sorts" pitchFamily="2" charset="2"/>
              <a:buChar char="l"/>
              <a:defRPr sz="2400">
                <a:solidFill>
                  <a:srgbClr val="003366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Symbol" panose="05050102010706020507" pitchFamily="18" charset="2"/>
              <a:buChar char="·"/>
              <a:defRPr sz="2000">
                <a:solidFill>
                  <a:srgbClr val="003366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6600"/>
              </a:buClr>
              <a:buChar char="»"/>
              <a:defRPr>
                <a:solidFill>
                  <a:srgbClr val="003366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6600"/>
              </a:buClr>
              <a:buChar char="–"/>
              <a:defRPr>
                <a:solidFill>
                  <a:srgbClr val="003366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6600"/>
              </a:buClr>
              <a:buSzPct val="75000"/>
              <a:buChar char="»"/>
              <a:defRPr sz="2000">
                <a:solidFill>
                  <a:srgbClr val="003366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75000"/>
              <a:buChar char="»"/>
              <a:defRPr sz="2000">
                <a:solidFill>
                  <a:srgbClr val="003366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75000"/>
              <a:buChar char="»"/>
              <a:defRPr sz="2000">
                <a:solidFill>
                  <a:srgbClr val="003366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75000"/>
              <a:buChar char="»"/>
              <a:defRPr sz="2000">
                <a:solidFill>
                  <a:srgbClr val="003366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75000"/>
              <a:buChar char="»"/>
              <a:defRPr sz="2000">
                <a:solidFill>
                  <a:srgbClr val="003366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s-CL" sz="1800" b="1" dirty="0" err="1">
                <a:solidFill>
                  <a:srgbClr val="0000CC"/>
                </a:solidFill>
                <a:latin typeface="LM Roman 10" panose="00000500000000000000" pitchFamily="50" charset="0"/>
                <a:cs typeface="Arial" panose="020B0604020202020204" pitchFamily="34" charset="0"/>
              </a:rPr>
              <a:t>Rango</a:t>
            </a:r>
            <a:r>
              <a:rPr lang="en-GB" altLang="es-CL" sz="1800" b="1" dirty="0">
                <a:solidFill>
                  <a:srgbClr val="0000CC"/>
                </a:solidFill>
                <a:latin typeface="LM Roman 10" panose="00000500000000000000" pitchFamily="50" charset="0"/>
                <a:cs typeface="Arial" panose="020B0604020202020204" pitchFamily="34" charset="0"/>
              </a:rPr>
              <a:t> de </a:t>
            </a:r>
            <a:r>
              <a:rPr lang="en-GB" altLang="es-CL" sz="1800" b="1" dirty="0" err="1">
                <a:solidFill>
                  <a:srgbClr val="0000CC"/>
                </a:solidFill>
                <a:latin typeface="LM Roman 10" panose="00000500000000000000" pitchFamily="50" charset="0"/>
                <a:cs typeface="Arial" panose="020B0604020202020204" pitchFamily="34" charset="0"/>
              </a:rPr>
              <a:t>Potencias</a:t>
            </a:r>
            <a:endParaRPr lang="en-GB" altLang="es-CL" sz="1800" b="1" dirty="0">
              <a:solidFill>
                <a:srgbClr val="0000CC"/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30000"/>
              </a:spcBef>
              <a:buClrTx/>
              <a:buSzTx/>
              <a:buFontTx/>
              <a:buChar char="•"/>
            </a:pPr>
            <a:r>
              <a:rPr lang="en-GB" altLang="es-CL" sz="1600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1</a:t>
            </a:r>
            <a:r>
              <a:rPr lang="en-GB" altLang="es-CL" sz="1600" dirty="0">
                <a:solidFill>
                  <a:srgbClr val="0000CC"/>
                </a:solidFill>
                <a:latin typeface="LM Roman 10" panose="00000500000000000000" pitchFamily="50" charset="0"/>
                <a:cs typeface="Arial" panose="020B0604020202020204" pitchFamily="34" charset="0"/>
              </a:rPr>
              <a:t>00-500 W </a:t>
            </a:r>
            <a:r>
              <a:rPr lang="en-GB" altLang="es-CL" sz="1600" dirty="0" err="1">
                <a:solidFill>
                  <a:srgbClr val="0000CC"/>
                </a:solidFill>
                <a:latin typeface="LM Roman 10" panose="00000500000000000000" pitchFamily="50" charset="0"/>
                <a:cs typeface="Arial" panose="020B0604020202020204" pitchFamily="34" charset="0"/>
              </a:rPr>
              <a:t>ventiladores</a:t>
            </a:r>
            <a:endParaRPr lang="en-GB" altLang="es-CL" sz="1600" dirty="0">
              <a:solidFill>
                <a:srgbClr val="0000CC"/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30000"/>
              </a:spcBef>
              <a:buClrTx/>
              <a:buSzTx/>
              <a:buFontTx/>
              <a:buChar char="•"/>
            </a:pPr>
            <a:r>
              <a:rPr lang="en-GB" altLang="es-CL" sz="1600" dirty="0">
                <a:solidFill>
                  <a:srgbClr val="0000CC"/>
                </a:solidFill>
                <a:latin typeface="LM Roman 10" panose="00000500000000000000" pitchFamily="50" charset="0"/>
                <a:cs typeface="Arial" panose="020B0604020202020204" pitchFamily="34" charset="0"/>
              </a:rPr>
              <a:t>1-50 kW </a:t>
            </a:r>
            <a:r>
              <a:rPr lang="en-GB" altLang="es-CL" sz="1600" dirty="0" err="1">
                <a:solidFill>
                  <a:srgbClr val="0000CC"/>
                </a:solidFill>
                <a:latin typeface="LM Roman 10" panose="00000500000000000000" pitchFamily="50" charset="0"/>
                <a:cs typeface="Arial" panose="020B0604020202020204" pitchFamily="34" charset="0"/>
              </a:rPr>
              <a:t>ascensores</a:t>
            </a:r>
            <a:r>
              <a:rPr lang="en-GB" altLang="es-CL" sz="1600" dirty="0">
                <a:solidFill>
                  <a:srgbClr val="0000CC"/>
                </a:solidFill>
                <a:latin typeface="LM Roman 10" panose="00000500000000000000" pitchFamily="50" charset="0"/>
                <a:cs typeface="Arial" panose="020B0604020202020204" pitchFamily="34" charset="0"/>
              </a:rPr>
              <a:t>, </a:t>
            </a:r>
            <a:r>
              <a:rPr lang="en-GB" altLang="es-CL" sz="1600" dirty="0" err="1">
                <a:solidFill>
                  <a:srgbClr val="0000CC"/>
                </a:solidFill>
                <a:latin typeface="LM Roman 10" panose="00000500000000000000" pitchFamily="50" charset="0"/>
                <a:cs typeface="Arial" panose="020B0604020202020204" pitchFamily="34" charset="0"/>
              </a:rPr>
              <a:t>bombas</a:t>
            </a:r>
            <a:r>
              <a:rPr lang="en-GB" altLang="es-CL" sz="1600" dirty="0">
                <a:solidFill>
                  <a:srgbClr val="0000CC"/>
                </a:solidFill>
                <a:latin typeface="LM Roman 10" panose="00000500000000000000" pitchFamily="50" charset="0"/>
                <a:cs typeface="Arial" panose="020B0604020202020204" pitchFamily="34" charset="0"/>
              </a:rPr>
              <a:t>, </a:t>
            </a:r>
            <a:r>
              <a:rPr lang="en-GB" altLang="es-CL" sz="1600" dirty="0" err="1">
                <a:solidFill>
                  <a:srgbClr val="0000CC"/>
                </a:solidFill>
                <a:latin typeface="LM Roman 10" panose="00000500000000000000" pitchFamily="50" charset="0"/>
                <a:cs typeface="Arial" panose="020B0604020202020204" pitchFamily="34" charset="0"/>
              </a:rPr>
              <a:t>correas</a:t>
            </a:r>
            <a:r>
              <a:rPr lang="en-GB" altLang="es-CL" sz="1600" dirty="0">
                <a:solidFill>
                  <a:srgbClr val="0000CC"/>
                </a:solidFill>
                <a:latin typeface="LM Roman 10" panose="00000500000000000000" pitchFamily="50" charset="0"/>
                <a:cs typeface="Arial" panose="020B0604020202020204" pitchFamily="34" charset="0"/>
              </a:rPr>
              <a:t> </a:t>
            </a:r>
            <a:r>
              <a:rPr lang="en-GB" altLang="es-CL" sz="1600" dirty="0" err="1">
                <a:solidFill>
                  <a:srgbClr val="0000CC"/>
                </a:solidFill>
                <a:latin typeface="LM Roman 10" panose="00000500000000000000" pitchFamily="50" charset="0"/>
                <a:cs typeface="Arial" panose="020B0604020202020204" pitchFamily="34" charset="0"/>
              </a:rPr>
              <a:t>transportadoras</a:t>
            </a:r>
            <a:endParaRPr lang="en-GB" altLang="es-CL" sz="1600" dirty="0">
              <a:solidFill>
                <a:srgbClr val="0000CC"/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30000"/>
              </a:spcBef>
              <a:buClrTx/>
              <a:buSzTx/>
              <a:buFontTx/>
              <a:buChar char="•"/>
            </a:pPr>
            <a:r>
              <a:rPr lang="en-GB" altLang="es-CL" sz="1600" dirty="0">
                <a:solidFill>
                  <a:srgbClr val="0000CC"/>
                </a:solidFill>
                <a:latin typeface="LM Roman 10" panose="00000500000000000000" pitchFamily="50" charset="0"/>
                <a:cs typeface="Arial" panose="020B0604020202020204" pitchFamily="34" charset="0"/>
              </a:rPr>
              <a:t>500 kW </a:t>
            </a:r>
            <a:r>
              <a:rPr lang="en-GB" altLang="es-CL" sz="1600" dirty="0" err="1">
                <a:solidFill>
                  <a:srgbClr val="0000CC"/>
                </a:solidFill>
                <a:latin typeface="LM Roman 10" panose="00000500000000000000" pitchFamily="50" charset="0"/>
                <a:cs typeface="Arial" panose="020B0604020202020204" pitchFamily="34" charset="0"/>
              </a:rPr>
              <a:t>bombas</a:t>
            </a:r>
            <a:r>
              <a:rPr lang="en-GB" altLang="es-CL" sz="1600" dirty="0">
                <a:solidFill>
                  <a:srgbClr val="0000CC"/>
                </a:solidFill>
                <a:latin typeface="LM Roman 10" panose="00000500000000000000" pitchFamily="50" charset="0"/>
                <a:cs typeface="Arial" panose="020B0604020202020204" pitchFamily="34" charset="0"/>
              </a:rPr>
              <a:t>, </a:t>
            </a:r>
            <a:r>
              <a:rPr lang="en-GB" altLang="es-CL" sz="1600" dirty="0" err="1">
                <a:solidFill>
                  <a:srgbClr val="0000CC"/>
                </a:solidFill>
                <a:latin typeface="LM Roman 10" panose="00000500000000000000" pitchFamily="50" charset="0"/>
                <a:cs typeface="Arial" panose="020B0604020202020204" pitchFamily="34" charset="0"/>
              </a:rPr>
              <a:t>compresores</a:t>
            </a:r>
            <a:endParaRPr lang="en-GB" altLang="es-CL" sz="1600" dirty="0">
              <a:solidFill>
                <a:srgbClr val="0000CC"/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30000"/>
              </a:spcBef>
              <a:buClrTx/>
              <a:buSzTx/>
              <a:buFontTx/>
              <a:buChar char="•"/>
            </a:pPr>
            <a:r>
              <a:rPr lang="en-GB" altLang="es-CL" sz="1600" dirty="0">
                <a:solidFill>
                  <a:srgbClr val="0000CC"/>
                </a:solidFill>
                <a:latin typeface="LM Roman 10" panose="00000500000000000000" pitchFamily="50" charset="0"/>
                <a:cs typeface="Arial" panose="020B0604020202020204" pitchFamily="34" charset="0"/>
              </a:rPr>
              <a:t>1 MW </a:t>
            </a:r>
            <a:r>
              <a:rPr lang="en-GB" altLang="es-CL" sz="1600" dirty="0" err="1">
                <a:solidFill>
                  <a:srgbClr val="0000CC"/>
                </a:solidFill>
                <a:latin typeface="LM Roman 10" panose="00000500000000000000" pitchFamily="50" charset="0"/>
                <a:cs typeface="Arial" panose="020B0604020202020204" pitchFamily="34" charset="0"/>
              </a:rPr>
              <a:t>trenes</a:t>
            </a:r>
            <a:r>
              <a:rPr lang="en-GB" altLang="es-CL" sz="1600" dirty="0">
                <a:solidFill>
                  <a:srgbClr val="0000CC"/>
                </a:solidFill>
                <a:latin typeface="LM Roman 10" panose="00000500000000000000" pitchFamily="50" charset="0"/>
                <a:cs typeface="Arial" panose="020B0604020202020204" pitchFamily="34" charset="0"/>
              </a:rPr>
              <a:t> de </a:t>
            </a:r>
            <a:r>
              <a:rPr lang="en-GB" altLang="es-CL" sz="1600" dirty="0" err="1">
                <a:solidFill>
                  <a:srgbClr val="0000CC"/>
                </a:solidFill>
                <a:latin typeface="LM Roman 10" panose="00000500000000000000" pitchFamily="50" charset="0"/>
                <a:cs typeface="Arial" panose="020B0604020202020204" pitchFamily="34" charset="0"/>
              </a:rPr>
              <a:t>alta</a:t>
            </a:r>
            <a:r>
              <a:rPr lang="en-GB" altLang="es-CL" sz="1600" dirty="0">
                <a:solidFill>
                  <a:srgbClr val="0000CC"/>
                </a:solidFill>
                <a:latin typeface="LM Roman 10" panose="00000500000000000000" pitchFamily="50" charset="0"/>
                <a:cs typeface="Arial" panose="020B0604020202020204" pitchFamily="34" charset="0"/>
              </a:rPr>
              <a:t> </a:t>
            </a:r>
            <a:r>
              <a:rPr lang="en-GB" altLang="es-CL" sz="1600" dirty="0" err="1">
                <a:solidFill>
                  <a:srgbClr val="0000CC"/>
                </a:solidFill>
                <a:latin typeface="LM Roman 10" panose="00000500000000000000" pitchFamily="50" charset="0"/>
                <a:cs typeface="Arial" panose="020B0604020202020204" pitchFamily="34" charset="0"/>
              </a:rPr>
              <a:t>velocidad</a:t>
            </a:r>
            <a:endParaRPr lang="en-GB" altLang="es-CL" sz="1600" dirty="0">
              <a:solidFill>
                <a:srgbClr val="0000CC"/>
              </a:solidFill>
              <a:latin typeface="LM Roman 10" panose="00000500000000000000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30000"/>
              </a:spcBef>
              <a:buClrTx/>
              <a:buSzTx/>
              <a:buFontTx/>
              <a:buChar char="•"/>
            </a:pPr>
            <a:r>
              <a:rPr lang="en-GB" altLang="es-CL" sz="1600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10 MW </a:t>
            </a:r>
            <a:r>
              <a:rPr lang="en-GB" altLang="es-CL" sz="1600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motores</a:t>
            </a:r>
            <a:r>
              <a:rPr lang="en-GB" altLang="es-CL" sz="1600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para </a:t>
            </a:r>
            <a:r>
              <a:rPr lang="en-GB" altLang="es-CL" sz="1600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buques</a:t>
            </a:r>
            <a:endParaRPr lang="en-GB" altLang="es-CL" sz="1600" dirty="0">
              <a:solidFill>
                <a:srgbClr val="0000CC"/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30000"/>
              </a:spcBef>
              <a:buClrTx/>
              <a:buSzTx/>
              <a:buFontTx/>
              <a:buChar char="•"/>
            </a:pPr>
            <a:r>
              <a:rPr lang="en-GB" altLang="es-CL" sz="1600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&gt;10MW </a:t>
            </a:r>
            <a:r>
              <a:rPr lang="en-GB" altLang="es-CL" sz="1600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aplicaciones</a:t>
            </a:r>
            <a:r>
              <a:rPr lang="en-GB" altLang="es-CL" sz="1600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n-GB" altLang="es-CL" sz="1600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mineras</a:t>
            </a:r>
            <a:r>
              <a:rPr lang="en-GB" altLang="es-CL" sz="1600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, </a:t>
            </a:r>
            <a:r>
              <a:rPr lang="en-GB" altLang="es-CL" sz="1600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industria</a:t>
            </a:r>
            <a:r>
              <a:rPr lang="en-GB" altLang="es-CL" sz="1600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gas/</a:t>
            </a:r>
            <a:r>
              <a:rPr lang="en-GB" altLang="es-CL" sz="1600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petroleo</a:t>
            </a:r>
            <a:endParaRPr lang="en-GB" altLang="es-CL" sz="1600" dirty="0">
              <a:solidFill>
                <a:srgbClr val="0000CC"/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</p:txBody>
      </p:sp>
      <p:sp>
        <p:nvSpPr>
          <p:cNvPr id="11" name="Text Box 8">
            <a:extLst>
              <a:ext uri="{FF2B5EF4-FFF2-40B4-BE49-F238E27FC236}">
                <a16:creationId xmlns:a16="http://schemas.microsoft.com/office/drawing/2014/main" id="{81D24AB3-C478-49D6-AE29-B4D9E66E1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7341" y="3744278"/>
            <a:ext cx="3858260" cy="1449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lr>
                <a:srgbClr val="FF6600"/>
              </a:buClr>
              <a:buSzPct val="75000"/>
              <a:buFont typeface="Monotype Sorts" pitchFamily="2" charset="2"/>
              <a:buChar char="l"/>
              <a:defRPr sz="2400">
                <a:solidFill>
                  <a:srgbClr val="003366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Symbol" panose="05050102010706020507" pitchFamily="18" charset="2"/>
              <a:buChar char="·"/>
              <a:defRPr sz="2000">
                <a:solidFill>
                  <a:srgbClr val="003366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6600"/>
              </a:buClr>
              <a:buChar char="»"/>
              <a:defRPr>
                <a:solidFill>
                  <a:srgbClr val="003366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6600"/>
              </a:buClr>
              <a:buChar char="–"/>
              <a:defRPr>
                <a:solidFill>
                  <a:srgbClr val="003366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6600"/>
              </a:buClr>
              <a:buSzPct val="75000"/>
              <a:buChar char="»"/>
              <a:defRPr sz="2000">
                <a:solidFill>
                  <a:srgbClr val="003366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75000"/>
              <a:buChar char="»"/>
              <a:defRPr sz="2000">
                <a:solidFill>
                  <a:srgbClr val="003366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75000"/>
              <a:buChar char="»"/>
              <a:defRPr sz="2000">
                <a:solidFill>
                  <a:srgbClr val="003366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75000"/>
              <a:buChar char="»"/>
              <a:defRPr sz="2000">
                <a:solidFill>
                  <a:srgbClr val="003366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75000"/>
              <a:buChar char="»"/>
              <a:defRPr sz="2000">
                <a:solidFill>
                  <a:srgbClr val="003366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s-CL" sz="1800" b="1" dirty="0" err="1">
                <a:solidFill>
                  <a:srgbClr val="0000CC"/>
                </a:solidFill>
                <a:latin typeface="LM Roman 10" panose="00000500000000000000" pitchFamily="50" charset="0"/>
                <a:cs typeface="Arial" panose="020B0604020202020204" pitchFamily="34" charset="0"/>
              </a:rPr>
              <a:t>Principales</a:t>
            </a:r>
            <a:r>
              <a:rPr lang="en-GB" altLang="es-CL" sz="1800" b="1" dirty="0">
                <a:solidFill>
                  <a:srgbClr val="0000CC"/>
                </a:solidFill>
                <a:latin typeface="LM Roman 10" panose="00000500000000000000" pitchFamily="50" charset="0"/>
                <a:cs typeface="Arial" panose="020B0604020202020204" pitchFamily="34" charset="0"/>
              </a:rPr>
              <a:t> </a:t>
            </a:r>
            <a:r>
              <a:rPr lang="en-GB" altLang="es-CL" sz="1800" b="1" dirty="0" err="1">
                <a:solidFill>
                  <a:srgbClr val="0000CC"/>
                </a:solidFill>
                <a:latin typeface="LM Roman 10" panose="00000500000000000000" pitchFamily="50" charset="0"/>
                <a:cs typeface="Arial" panose="020B0604020202020204" pitchFamily="34" charset="0"/>
              </a:rPr>
              <a:t>proveedores</a:t>
            </a:r>
            <a:endParaRPr lang="en-GB" altLang="es-CL" sz="1800" b="1" dirty="0">
              <a:solidFill>
                <a:srgbClr val="0000CC"/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30000"/>
              </a:spcBef>
              <a:buClrTx/>
              <a:buSzTx/>
              <a:buFontTx/>
              <a:buChar char="•"/>
            </a:pPr>
            <a:r>
              <a:rPr lang="en-GB" altLang="es-CL" sz="1800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WEG</a:t>
            </a:r>
          </a:p>
          <a:p>
            <a:pPr eaLnBrk="1" hangingPunct="1">
              <a:spcBef>
                <a:spcPct val="30000"/>
              </a:spcBef>
              <a:buClrTx/>
              <a:buSzTx/>
              <a:buFontTx/>
              <a:buChar char="•"/>
            </a:pPr>
            <a:r>
              <a:rPr lang="en-GB" altLang="es-CL" sz="1800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ABB</a:t>
            </a:r>
          </a:p>
          <a:p>
            <a:pPr eaLnBrk="1" hangingPunct="1">
              <a:spcBef>
                <a:spcPct val="30000"/>
              </a:spcBef>
              <a:buClrTx/>
              <a:buSzTx/>
              <a:buFontTx/>
              <a:buChar char="•"/>
            </a:pPr>
            <a:r>
              <a:rPr lang="en-GB" altLang="es-CL" sz="1800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Siemens</a:t>
            </a:r>
          </a:p>
        </p:txBody>
      </p:sp>
    </p:spTree>
    <p:extLst>
      <p:ext uri="{BB962C8B-B14F-4D97-AF65-F5344CB8AC3E}">
        <p14:creationId xmlns:p14="http://schemas.microsoft.com/office/powerpoint/2010/main" val="194670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>
                <a:latin typeface="LM Roman 10" panose="00000500000000000000" pitchFamily="50" charset="0"/>
              </a:rPr>
              <a:t>Contextualización</a:t>
            </a:r>
            <a:endParaRPr lang="en-GB" dirty="0">
              <a:latin typeface="LM Roman 10" panose="00000500000000000000" pitchFamily="50" charset="0"/>
            </a:endParaRPr>
          </a:p>
        </p:txBody>
      </p:sp>
      <p:pic>
        <p:nvPicPr>
          <p:cNvPr id="8" name="Imagen 10">
            <a:extLst>
              <a:ext uri="{FF2B5EF4-FFF2-40B4-BE49-F238E27FC236}">
                <a16:creationId xmlns:a16="http://schemas.microsoft.com/office/drawing/2014/main" id="{859C3E6E-62A0-4087-A80C-DF028D2805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74" t="1727" r="8507" b="2632"/>
          <a:stretch/>
        </p:blipFill>
        <p:spPr bwMode="auto">
          <a:xfrm>
            <a:off x="741241" y="1347701"/>
            <a:ext cx="2488339" cy="20812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Diagrama 9">
            <a:extLst>
              <a:ext uri="{FF2B5EF4-FFF2-40B4-BE49-F238E27FC236}">
                <a16:creationId xmlns:a16="http://schemas.microsoft.com/office/drawing/2014/main" id="{49A5D570-4034-4326-831A-4519747D4C2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7737652"/>
              </p:ext>
            </p:extLst>
          </p:nvPr>
        </p:nvGraphicFramePr>
        <p:xfrm>
          <a:off x="3815519" y="1463860"/>
          <a:ext cx="4587240" cy="2081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Imagen 2">
            <a:extLst>
              <a:ext uri="{FF2B5EF4-FFF2-40B4-BE49-F238E27FC236}">
                <a16:creationId xmlns:a16="http://schemas.microsoft.com/office/drawing/2014/main" id="{DF5CAFCF-2D45-431B-867D-7F82C8C28625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5050" t="11198" r="13838" b="9444"/>
          <a:stretch/>
        </p:blipFill>
        <p:spPr>
          <a:xfrm>
            <a:off x="294821" y="4271709"/>
            <a:ext cx="4587241" cy="186758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2E6AB58B-9ABC-4044-B522-83912D967EE5}"/>
              </a:ext>
            </a:extLst>
          </p:cNvPr>
          <p:cNvSpPr txBox="1"/>
          <p:nvPr/>
        </p:nvSpPr>
        <p:spPr>
          <a:xfrm>
            <a:off x="1417320" y="3940752"/>
            <a:ext cx="26420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400" b="1" dirty="0">
                <a:solidFill>
                  <a:srgbClr val="0000CC"/>
                </a:solidFill>
                <a:latin typeface="LM Roman 10" panose="00000500000000000000" pitchFamily="50" charset="0"/>
              </a:rPr>
              <a:t>Catastro de Motores en Chile</a:t>
            </a:r>
          </a:p>
        </p:txBody>
      </p:sp>
      <p:sp>
        <p:nvSpPr>
          <p:cNvPr id="11" name="CuadroTexto 13">
            <a:extLst>
              <a:ext uri="{FF2B5EF4-FFF2-40B4-BE49-F238E27FC236}">
                <a16:creationId xmlns:a16="http://schemas.microsoft.com/office/drawing/2014/main" id="{72FA3219-F98F-4085-B868-3548AD0DF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4612" y="4187935"/>
            <a:ext cx="3681095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just"/>
            <a:r>
              <a:rPr lang="es-CL" alt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En el año 2015, más del </a:t>
            </a:r>
            <a:r>
              <a:rPr lang="es-CL" altLang="es-CL" sz="1600" b="1" dirty="0">
                <a:solidFill>
                  <a:srgbClr val="0000CC"/>
                </a:solidFill>
                <a:latin typeface="LM Roman 10" panose="00000500000000000000" pitchFamily="50" charset="0"/>
              </a:rPr>
              <a:t>50%</a:t>
            </a:r>
            <a:r>
              <a:rPr lang="es-CL" alt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 del consumo total de motores eléctricos en los sectores de Minería e Industria nacionales, fue producido por </a:t>
            </a:r>
            <a:r>
              <a:rPr lang="es-CL" altLang="es-CL" sz="1600" b="1" dirty="0">
                <a:solidFill>
                  <a:srgbClr val="0000CC"/>
                </a:solidFill>
                <a:latin typeface="LM Roman 10" panose="00000500000000000000" pitchFamily="50" charset="0"/>
              </a:rPr>
              <a:t>motores de potencia media-alta (+200HP media tensión) </a:t>
            </a:r>
            <a:r>
              <a:rPr lang="es-CL" alt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con costo de consumo de energía eléctrica de </a:t>
            </a:r>
            <a:r>
              <a:rPr lang="es-CL" altLang="es-CL" sz="1600" b="1" dirty="0">
                <a:solidFill>
                  <a:srgbClr val="0000CC"/>
                </a:solidFill>
                <a:latin typeface="LM Roman 10" panose="00000500000000000000" pitchFamily="50" charset="0"/>
              </a:rPr>
              <a:t>USD 1.125 millones. </a:t>
            </a:r>
          </a:p>
        </p:txBody>
      </p:sp>
    </p:spTree>
    <p:extLst>
      <p:ext uri="{BB962C8B-B14F-4D97-AF65-F5344CB8AC3E}">
        <p14:creationId xmlns:p14="http://schemas.microsoft.com/office/powerpoint/2010/main" val="43071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4" grpId="0"/>
      <p:bldP spid="11" grpId="0"/>
    </p:bld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13367</TotalTime>
  <Words>896</Words>
  <Application>Microsoft Office PowerPoint</Application>
  <PresentationFormat>On-screen Show (4:3)</PresentationFormat>
  <Paragraphs>162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LM Roman 10</vt:lpstr>
      <vt:lpstr>Wingdings</vt:lpstr>
      <vt:lpstr>Tema de Office</vt:lpstr>
      <vt:lpstr>Dinámica de Máquinas Eléctricas</vt:lpstr>
      <vt:lpstr>Agenda</vt:lpstr>
      <vt:lpstr>Agenda</vt:lpstr>
      <vt:lpstr>Presentación</vt:lpstr>
      <vt:lpstr>Presentación</vt:lpstr>
      <vt:lpstr>Agenda</vt:lpstr>
      <vt:lpstr>Contextualización</vt:lpstr>
      <vt:lpstr>Contextualización</vt:lpstr>
      <vt:lpstr>Contextualización</vt:lpstr>
      <vt:lpstr>Contextualización</vt:lpstr>
      <vt:lpstr>Contextualización</vt:lpstr>
      <vt:lpstr>Agenda</vt:lpstr>
      <vt:lpstr>Descripción de la asignatura</vt:lpstr>
      <vt:lpstr>Descripción de la asignatura</vt:lpstr>
      <vt:lpstr>Descripción de la asignatura</vt:lpstr>
      <vt:lpstr>Descripción de la asignatura</vt:lpstr>
      <vt:lpstr>Agenda</vt:lpstr>
      <vt:lpstr>Programación  Actividades</vt:lpstr>
      <vt:lpstr>Contacto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Synchronous and Stationary Reference Frame Control Strategies to Fulfill LVRT Requirements in Wind Energy Conversion Systems</dc:title>
  <dc:creator>Matías Díaz</dc:creator>
  <cp:lastModifiedBy>MATIAS DIAZ</cp:lastModifiedBy>
  <cp:revision>278</cp:revision>
  <dcterms:created xsi:type="dcterms:W3CDTF">2014-12-31T14:41:48Z</dcterms:created>
  <dcterms:modified xsi:type="dcterms:W3CDTF">2018-12-13T00:21:38Z</dcterms:modified>
</cp:coreProperties>
</file>