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394" r:id="rId4"/>
    <p:sldId id="386" r:id="rId5"/>
    <p:sldId id="387" r:id="rId6"/>
    <p:sldId id="389" r:id="rId7"/>
    <p:sldId id="395" r:id="rId8"/>
    <p:sldId id="392" r:id="rId9"/>
    <p:sldId id="396" r:id="rId10"/>
    <p:sldId id="393" r:id="rId11"/>
    <p:sldId id="39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E651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6" autoAdjust="0"/>
    <p:restoredTop sz="96460" autoAdjust="0"/>
  </p:normalViewPr>
  <p:slideViewPr>
    <p:cSldViewPr snapToGrid="0">
      <p:cViewPr varScale="1">
        <p:scale>
          <a:sx n="63" d="100"/>
          <a:sy n="63" d="100"/>
        </p:scale>
        <p:origin x="134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4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6CA47-D1C0-4246-82BF-972706B5E2D8}" type="datetimeFigureOut">
              <a:rPr lang="es-CL" smtClean="0"/>
              <a:t>16-01-2019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88A73-BDBF-4512-B91E-C2FEA40BBA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1238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1A6DC-1AD8-4AE5-BEAA-BFE571324301}" type="datetimeFigureOut">
              <a:rPr lang="es-CL" smtClean="0"/>
              <a:t>16-01-2019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2EC75-32C7-42F8-8B26-79206D0FB1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318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0FD18-287F-403D-8E88-40FAF88ACD9F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098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9DE8A-5B73-4664-A059-9EE24132A631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65466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95113-1383-4B1A-A243-3A88BDA73AD3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67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7B9F-B4A4-4BA6-971E-92A3F4BC2D94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679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513076" y="1003046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rgbClr val="000099"/>
                </a:solidFill>
              </a:defRPr>
            </a:lvl1pPr>
          </a:lstStyle>
          <a:p>
            <a:r>
              <a:rPr kumimoji="0" lang="es-ES" dirty="0"/>
              <a:t>Haga clic para modificar el estilo de título del patrón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86107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1" y="6492876"/>
            <a:ext cx="6018797" cy="365125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086600" y="6492709"/>
            <a:ext cx="2057400" cy="365125"/>
          </a:xfrm>
        </p:spPr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6326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01600"/>
            <a:ext cx="6109139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ángulo 6"/>
          <p:cNvSpPr/>
          <p:nvPr userDrawn="1"/>
        </p:nvSpPr>
        <p:spPr>
          <a:xfrm>
            <a:off x="-1" y="-1254"/>
            <a:ext cx="6109139" cy="12227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CL" sz="3200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570646"/>
            <a:ext cx="9144000" cy="28749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CL"/>
          </a:p>
        </p:txBody>
      </p:sp>
      <p:sp>
        <p:nvSpPr>
          <p:cNvPr id="9" name="CuadroTexto 8"/>
          <p:cNvSpPr txBox="1"/>
          <p:nvPr userDrawn="1"/>
        </p:nvSpPr>
        <p:spPr>
          <a:xfrm>
            <a:off x="0" y="6555257"/>
            <a:ext cx="26276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i="0" cap="small" baseline="0" dirty="0">
                <a:solidFill>
                  <a:schemeClr val="bg1"/>
                </a:solidFill>
                <a:latin typeface="LM Roman 10" panose="00000500000000000000" pitchFamily="50" charset="0"/>
              </a:rPr>
              <a:t>M. Díaz –</a:t>
            </a:r>
            <a:r>
              <a:rPr lang="en-GB" sz="900" i="0" cap="small" baseline="0" dirty="0" err="1">
                <a:solidFill>
                  <a:schemeClr val="bg1"/>
                </a:solidFill>
                <a:latin typeface="LM Roman 10" panose="00000500000000000000" pitchFamily="50" charset="0"/>
              </a:rPr>
              <a:t>Dinámica</a:t>
            </a:r>
            <a:r>
              <a:rPr lang="en-GB" sz="900" i="0" cap="small" baseline="0" dirty="0">
                <a:solidFill>
                  <a:schemeClr val="bg1"/>
                </a:solidFill>
                <a:latin typeface="LM Roman 10" panose="00000500000000000000" pitchFamily="50" charset="0"/>
              </a:rPr>
              <a:t> de </a:t>
            </a:r>
            <a:r>
              <a:rPr lang="en-GB" sz="900" i="0" cap="small" baseline="0" dirty="0" err="1">
                <a:solidFill>
                  <a:schemeClr val="bg1"/>
                </a:solidFill>
                <a:latin typeface="LM Roman 10" panose="00000500000000000000" pitchFamily="50" charset="0"/>
              </a:rPr>
              <a:t>Máquinas</a:t>
            </a:r>
            <a:r>
              <a:rPr lang="en-GB" sz="900" i="0" cap="small" baseline="0" dirty="0">
                <a:solidFill>
                  <a:schemeClr val="bg1"/>
                </a:solidFill>
                <a:latin typeface="LM Roman 10" panose="00000500000000000000" pitchFamily="50" charset="0"/>
              </a:rPr>
              <a:t> </a:t>
            </a:r>
            <a:r>
              <a:rPr lang="en-GB" sz="900" i="0" cap="small" baseline="0" dirty="0" err="1">
                <a:solidFill>
                  <a:schemeClr val="bg1"/>
                </a:solidFill>
                <a:latin typeface="LM Roman 10" panose="00000500000000000000" pitchFamily="50" charset="0"/>
              </a:rPr>
              <a:t>Eléctricas</a:t>
            </a:r>
            <a:endParaRPr lang="en-US" sz="900" i="0" cap="small" baseline="0" dirty="0">
              <a:solidFill>
                <a:schemeClr val="bg1"/>
              </a:solidFill>
              <a:latin typeface="LM Roman 10" panose="00000500000000000000" pitchFamily="50" charset="0"/>
            </a:endParaRPr>
          </a:p>
        </p:txBody>
      </p:sp>
      <p:sp>
        <p:nvSpPr>
          <p:cNvPr id="10" name="CuadroTexto 9"/>
          <p:cNvSpPr txBox="1"/>
          <p:nvPr userDrawn="1"/>
        </p:nvSpPr>
        <p:spPr>
          <a:xfrm>
            <a:off x="8720966" y="6570646"/>
            <a:ext cx="5148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050" i="0" dirty="0">
                <a:solidFill>
                  <a:schemeClr val="bg1"/>
                </a:solidFill>
                <a:latin typeface="LM Roman 10" panose="00000500000000000000" pitchFamily="50" charset="0"/>
              </a:rPr>
              <a:t>#</a:t>
            </a:r>
            <a:fld id="{6EDEC258-94AE-401C-B8C5-0C5BBEB1C27C}" type="slidenum">
              <a:rPr lang="es-CL" sz="1050" i="0" smtClean="0">
                <a:solidFill>
                  <a:schemeClr val="bg1"/>
                </a:solidFill>
                <a:latin typeface="LM Roman 10" panose="00000500000000000000" pitchFamily="50" charset="0"/>
              </a:rPr>
              <a:t>‹Nº›</a:t>
            </a:fld>
            <a:endParaRPr lang="es-CL" sz="1050" i="0" dirty="0">
              <a:solidFill>
                <a:schemeClr val="bg1"/>
              </a:solidFill>
              <a:latin typeface="LM Roman 10" panose="00000500000000000000" pitchFamily="50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-36704" y="194441"/>
            <a:ext cx="6131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000" b="1" dirty="0">
              <a:solidFill>
                <a:schemeClr val="bg1"/>
              </a:solidFill>
              <a:latin typeface="+mn-lt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 rotWithShape="1">
          <a:blip r:embed="rId2"/>
          <a:srcRect t="29703" b="32749"/>
          <a:stretch/>
        </p:blipFill>
        <p:spPr>
          <a:xfrm>
            <a:off x="5909217" y="0"/>
            <a:ext cx="3234783" cy="127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0678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C63A-8FC2-44C7-8804-9964AD799F6F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742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26531-2E47-413E-80DC-3D073469183A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711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878B-F23C-4491-92B1-C0450D970C10}" type="datetime1">
              <a:rPr lang="es-CL" smtClean="0"/>
              <a:t>16-01-2019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46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7416-89A7-4B60-AAC2-A13660BD4345}" type="datetime1">
              <a:rPr lang="es-CL" smtClean="0"/>
              <a:t>16-01-2019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0521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504B-098A-46B5-BA63-C3DEE11C4738}" type="datetime1">
              <a:rPr lang="es-CL" smtClean="0"/>
              <a:t>16-01-2019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453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B1FA-9897-4600-97DD-C92B67CC2593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926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7306-94A3-474E-9D47-91FBBC0E881D}" type="datetime1">
              <a:rPr lang="es-CL" smtClean="0"/>
              <a:t>16-01-2019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273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9DE8A-5B73-4664-A059-9EE24132A631}" type="datetime1">
              <a:rPr lang="es-CL" smtClean="0"/>
              <a:t>16-01-2019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3982-3AF8-4565-872E-91ECBB8BD3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74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49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305499" y="2551836"/>
            <a:ext cx="8738102" cy="1200329"/>
          </a:xfrm>
        </p:spPr>
        <p:txBody>
          <a:bodyPr wrap="square">
            <a:spAutoFit/>
          </a:bodyPr>
          <a:lstStyle/>
          <a:p>
            <a:pPr algn="ctr" defTabSz="457200"/>
            <a:r>
              <a:rPr lang="es-CL" sz="4000" b="1" cap="small" dirty="0">
                <a:solidFill>
                  <a:srgbClr val="0000CC"/>
                </a:solidFill>
                <a:latin typeface="LM Roman 10" panose="00000500000000000000" pitchFamily="50" charset="0"/>
                <a:ea typeface="Verdana" panose="020B0604030504040204" pitchFamily="34" charset="0"/>
                <a:cs typeface="Times New Roman" panose="02020603050405020304" pitchFamily="18" charset="0"/>
              </a:rPr>
              <a:t>Dinámica de Máquinas Eléctricas</a:t>
            </a:r>
            <a:endParaRPr lang="es-ES" sz="2000" b="1" cap="small" dirty="0">
              <a:solidFill>
                <a:srgbClr val="0000CC"/>
              </a:solidFill>
              <a:latin typeface="LM Roman 10" panose="00000500000000000000" pitchFamily="50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05499" y="5966382"/>
            <a:ext cx="29290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cap="small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Segundo </a:t>
            </a:r>
            <a:r>
              <a:rPr lang="en-GB" b="1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Semestre</a:t>
            </a:r>
            <a:r>
              <a:rPr lang="en-GB" b="1" cap="small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2018</a:t>
            </a:r>
          </a:p>
          <a:p>
            <a:r>
              <a:rPr lang="es-CL" b="1" cap="small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Prof. M</a:t>
            </a:r>
            <a:r>
              <a:rPr lang="en-GB" b="1" cap="small" dirty="0" err="1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atías</a:t>
            </a:r>
            <a:r>
              <a:rPr lang="en-GB" b="1" cap="small" dirty="0">
                <a:solidFill>
                  <a:srgbClr val="0000CC"/>
                </a:solidFill>
                <a:latin typeface="LM Roman 10" panose="00000500000000000000" pitchFamily="50" charset="0"/>
                <a:cs typeface="Times New Roman" panose="02020603050405020304" pitchFamily="18" charset="0"/>
              </a:rPr>
              <a:t> Díaz</a:t>
            </a:r>
            <a:endParaRPr lang="en-GB" dirty="0">
              <a:latin typeface="LM Roman 10" panose="00000500000000000000" pitchFamily="50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t="29703" b="32749"/>
          <a:stretch/>
        </p:blipFill>
        <p:spPr>
          <a:xfrm>
            <a:off x="616580" y="245287"/>
            <a:ext cx="2872344" cy="107849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397777" y="306071"/>
            <a:ext cx="4645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CL" sz="2400" b="1" dirty="0">
                <a:solidFill>
                  <a:schemeClr val="tx1">
                    <a:lumMod val="50000"/>
                  </a:schemeClr>
                </a:solidFill>
                <a:latin typeface="LM Roman 10" panose="00000500000000000000" pitchFamily="50" charset="0"/>
              </a:rPr>
              <a:t>Ingeniería Civil en Electricidad</a:t>
            </a:r>
          </a:p>
          <a:p>
            <a:pPr algn="r"/>
            <a:r>
              <a:rPr lang="es-CL" sz="2400" b="1" dirty="0">
                <a:solidFill>
                  <a:schemeClr val="tx1">
                    <a:lumMod val="50000"/>
                  </a:schemeClr>
                </a:solidFill>
                <a:latin typeface="LM Roman 10" panose="00000500000000000000" pitchFamily="50" charset="0"/>
              </a:rPr>
              <a:t>Mención Sistemas de Energía</a:t>
            </a:r>
          </a:p>
        </p:txBody>
      </p:sp>
    </p:spTree>
    <p:extLst>
      <p:ext uri="{BB962C8B-B14F-4D97-AF65-F5344CB8AC3E}">
        <p14:creationId xmlns:p14="http://schemas.microsoft.com/office/powerpoint/2010/main" val="491063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F15B0-DD2E-4773-BFBC-DD0725C5E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Transformada</a:t>
            </a:r>
            <a:r>
              <a:rPr lang="en-US" dirty="0">
                <a:latin typeface="LM Roman 10" panose="00000500000000000000" pitchFamily="50" charset="0"/>
              </a:rPr>
              <a:t> </a:t>
            </a:r>
            <a:r>
              <a:rPr lang="en-US" dirty="0" err="1">
                <a:latin typeface="LM Roman 10" panose="00000500000000000000" pitchFamily="50" charset="0"/>
              </a:rPr>
              <a:t>dq</a:t>
            </a:r>
            <a:endParaRPr lang="es-CL" dirty="0">
              <a:latin typeface="LM Roman 10" panose="00000500000000000000" pitchFamily="50" charset="0"/>
            </a:endParaRPr>
          </a:p>
        </p:txBody>
      </p:sp>
      <p:grpSp>
        <p:nvGrpSpPr>
          <p:cNvPr id="249" name="Grupo 248">
            <a:extLst>
              <a:ext uri="{FF2B5EF4-FFF2-40B4-BE49-F238E27FC236}">
                <a16:creationId xmlns:a16="http://schemas.microsoft.com/office/drawing/2014/main" id="{8258DC54-2559-4654-BDCE-8C1100E47330}"/>
              </a:ext>
            </a:extLst>
          </p:cNvPr>
          <p:cNvGrpSpPr/>
          <p:nvPr/>
        </p:nvGrpSpPr>
        <p:grpSpPr>
          <a:xfrm>
            <a:off x="968680" y="1349113"/>
            <a:ext cx="7150100" cy="1706970"/>
            <a:chOff x="666750" y="1109529"/>
            <a:chExt cx="7150100" cy="170697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Rectangle 7">
                  <a:extLst>
                    <a:ext uri="{FF2B5EF4-FFF2-40B4-BE49-F238E27FC236}">
                      <a16:creationId xmlns:a16="http://schemas.microsoft.com/office/drawing/2014/main" id="{82B31E57-4A09-40EF-B9BC-C5A095386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1544359" y="1773298"/>
                  <a:ext cx="485808" cy="8128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CL" dirty="0">
                    <a:latin typeface="LM Roman 10" panose="00000500000000000000" pitchFamily="50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sup>
                        </m:sSup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  <a:p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2" name="Rectangle 7">
                  <a:extLst>
                    <a:ext uri="{FF2B5EF4-FFF2-40B4-BE49-F238E27FC236}">
                      <a16:creationId xmlns:a16="http://schemas.microsoft.com/office/drawing/2014/main" id="{82B31E57-4A09-40EF-B9BC-C5A095386F6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 flipH="1">
                  <a:off x="1544359" y="1773298"/>
                  <a:ext cx="485808" cy="812800"/>
                </a:xfrm>
                <a:prstGeom prst="rect">
                  <a:avLst/>
                </a:prstGeom>
                <a:blipFill>
                  <a:blip r:embed="rId2"/>
                  <a:stretch>
                    <a:fillRect r="-31250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FA32B8F6-F9B2-43C7-98C2-3F65BC6E1DBC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531660" y="1768535"/>
              <a:ext cx="677172" cy="830263"/>
            </a:xfrm>
            <a:custGeom>
              <a:avLst/>
              <a:gdLst>
                <a:gd name="T0" fmla="*/ 0 w 373"/>
                <a:gd name="T1" fmla="*/ 0 h 523"/>
                <a:gd name="T2" fmla="*/ 373 w 373"/>
                <a:gd name="T3" fmla="*/ 0 h 523"/>
                <a:gd name="T4" fmla="*/ 373 w 373"/>
                <a:gd name="T5" fmla="*/ 523 h 523"/>
                <a:gd name="T6" fmla="*/ 0 w 373"/>
                <a:gd name="T7" fmla="*/ 523 h 523"/>
                <a:gd name="T8" fmla="*/ 0 w 373"/>
                <a:gd name="T9" fmla="*/ 0 h 523"/>
                <a:gd name="T10" fmla="*/ 11 w 373"/>
                <a:gd name="T11" fmla="*/ 515 h 523"/>
                <a:gd name="T12" fmla="*/ 4 w 373"/>
                <a:gd name="T13" fmla="*/ 512 h 523"/>
                <a:gd name="T14" fmla="*/ 365 w 373"/>
                <a:gd name="T15" fmla="*/ 512 h 523"/>
                <a:gd name="T16" fmla="*/ 362 w 373"/>
                <a:gd name="T17" fmla="*/ 515 h 523"/>
                <a:gd name="T18" fmla="*/ 362 w 373"/>
                <a:gd name="T19" fmla="*/ 3 h 523"/>
                <a:gd name="T20" fmla="*/ 365 w 373"/>
                <a:gd name="T21" fmla="*/ 11 h 523"/>
                <a:gd name="T22" fmla="*/ 4 w 373"/>
                <a:gd name="T23" fmla="*/ 11 h 523"/>
                <a:gd name="T24" fmla="*/ 11 w 373"/>
                <a:gd name="T25" fmla="*/ 3 h 523"/>
                <a:gd name="T26" fmla="*/ 11 w 373"/>
                <a:gd name="T27" fmla="*/ 515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73" h="523">
                  <a:moveTo>
                    <a:pt x="0" y="0"/>
                  </a:moveTo>
                  <a:lnTo>
                    <a:pt x="373" y="0"/>
                  </a:lnTo>
                  <a:lnTo>
                    <a:pt x="373" y="523"/>
                  </a:lnTo>
                  <a:lnTo>
                    <a:pt x="0" y="523"/>
                  </a:lnTo>
                  <a:lnTo>
                    <a:pt x="0" y="0"/>
                  </a:lnTo>
                  <a:close/>
                  <a:moveTo>
                    <a:pt x="11" y="515"/>
                  </a:moveTo>
                  <a:lnTo>
                    <a:pt x="4" y="512"/>
                  </a:lnTo>
                  <a:lnTo>
                    <a:pt x="365" y="512"/>
                  </a:lnTo>
                  <a:lnTo>
                    <a:pt x="362" y="515"/>
                  </a:lnTo>
                  <a:lnTo>
                    <a:pt x="362" y="3"/>
                  </a:lnTo>
                  <a:lnTo>
                    <a:pt x="365" y="11"/>
                  </a:lnTo>
                  <a:lnTo>
                    <a:pt x="4" y="11"/>
                  </a:lnTo>
                  <a:lnTo>
                    <a:pt x="11" y="3"/>
                  </a:lnTo>
                  <a:lnTo>
                    <a:pt x="11" y="5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 dirty="0">
                <a:latin typeface="LM Roman 10" panose="00000500000000000000" pitchFamily="50" charset="0"/>
              </a:endParaRPr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4949778A-D03C-40C6-8769-31D9CE3BD67B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177648" y="1884423"/>
              <a:ext cx="366713" cy="46038"/>
            </a:xfrm>
            <a:custGeom>
              <a:avLst/>
              <a:gdLst>
                <a:gd name="T0" fmla="*/ 231 w 231"/>
                <a:gd name="T1" fmla="*/ 18 h 29"/>
                <a:gd name="T2" fmla="*/ 26 w 231"/>
                <a:gd name="T3" fmla="*/ 18 h 29"/>
                <a:gd name="T4" fmla="*/ 26 w 231"/>
                <a:gd name="T5" fmla="*/ 14 h 29"/>
                <a:gd name="T6" fmla="*/ 231 w 231"/>
                <a:gd name="T7" fmla="*/ 14 h 29"/>
                <a:gd name="T8" fmla="*/ 231 w 231"/>
                <a:gd name="T9" fmla="*/ 18 h 29"/>
                <a:gd name="T10" fmla="*/ 30 w 231"/>
                <a:gd name="T11" fmla="*/ 29 h 29"/>
                <a:gd name="T12" fmla="*/ 0 w 231"/>
                <a:gd name="T13" fmla="*/ 14 h 29"/>
                <a:gd name="T14" fmla="*/ 30 w 231"/>
                <a:gd name="T15" fmla="*/ 0 h 29"/>
                <a:gd name="T16" fmla="*/ 30 w 231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29">
                  <a:moveTo>
                    <a:pt x="231" y="18"/>
                  </a:moveTo>
                  <a:lnTo>
                    <a:pt x="26" y="18"/>
                  </a:lnTo>
                  <a:lnTo>
                    <a:pt x="26" y="14"/>
                  </a:lnTo>
                  <a:lnTo>
                    <a:pt x="231" y="14"/>
                  </a:lnTo>
                  <a:lnTo>
                    <a:pt x="231" y="18"/>
                  </a:lnTo>
                  <a:close/>
                  <a:moveTo>
                    <a:pt x="30" y="29"/>
                  </a:moveTo>
                  <a:lnTo>
                    <a:pt x="0" y="14"/>
                  </a:lnTo>
                  <a:lnTo>
                    <a:pt x="30" y="0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>
                <a:latin typeface="LM Roman 10" panose="00000500000000000000" pitchFamily="50" charset="0"/>
              </a:endParaRPr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616AF19B-B7F7-46E5-A7A2-4F7F982D7FAD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177648" y="2389248"/>
              <a:ext cx="366713" cy="46038"/>
            </a:xfrm>
            <a:custGeom>
              <a:avLst/>
              <a:gdLst>
                <a:gd name="T0" fmla="*/ 231 w 231"/>
                <a:gd name="T1" fmla="*/ 18 h 29"/>
                <a:gd name="T2" fmla="*/ 26 w 231"/>
                <a:gd name="T3" fmla="*/ 18 h 29"/>
                <a:gd name="T4" fmla="*/ 26 w 231"/>
                <a:gd name="T5" fmla="*/ 15 h 29"/>
                <a:gd name="T6" fmla="*/ 231 w 231"/>
                <a:gd name="T7" fmla="*/ 15 h 29"/>
                <a:gd name="T8" fmla="*/ 231 w 231"/>
                <a:gd name="T9" fmla="*/ 18 h 29"/>
                <a:gd name="T10" fmla="*/ 30 w 231"/>
                <a:gd name="T11" fmla="*/ 29 h 29"/>
                <a:gd name="T12" fmla="*/ 0 w 231"/>
                <a:gd name="T13" fmla="*/ 15 h 29"/>
                <a:gd name="T14" fmla="*/ 30 w 231"/>
                <a:gd name="T15" fmla="*/ 0 h 29"/>
                <a:gd name="T16" fmla="*/ 30 w 231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29">
                  <a:moveTo>
                    <a:pt x="231" y="18"/>
                  </a:moveTo>
                  <a:lnTo>
                    <a:pt x="26" y="18"/>
                  </a:lnTo>
                  <a:lnTo>
                    <a:pt x="26" y="15"/>
                  </a:lnTo>
                  <a:lnTo>
                    <a:pt x="231" y="15"/>
                  </a:lnTo>
                  <a:lnTo>
                    <a:pt x="231" y="18"/>
                  </a:lnTo>
                  <a:close/>
                  <a:moveTo>
                    <a:pt x="30" y="29"/>
                  </a:moveTo>
                  <a:lnTo>
                    <a:pt x="0" y="15"/>
                  </a:lnTo>
                  <a:lnTo>
                    <a:pt x="30" y="0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>
                <a:latin typeface="LM Roman 10" panose="00000500000000000000" pitchFamily="50" charset="0"/>
              </a:endParaRPr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A5C6DAB5-F646-4123-AF5A-1DF538A89D9D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2208831" y="1901885"/>
              <a:ext cx="280091" cy="45719"/>
            </a:xfrm>
            <a:custGeom>
              <a:avLst/>
              <a:gdLst>
                <a:gd name="T0" fmla="*/ 230 w 230"/>
                <a:gd name="T1" fmla="*/ 18 h 29"/>
                <a:gd name="T2" fmla="*/ 25 w 230"/>
                <a:gd name="T3" fmla="*/ 18 h 29"/>
                <a:gd name="T4" fmla="*/ 25 w 230"/>
                <a:gd name="T5" fmla="*/ 14 h 29"/>
                <a:gd name="T6" fmla="*/ 230 w 230"/>
                <a:gd name="T7" fmla="*/ 14 h 29"/>
                <a:gd name="T8" fmla="*/ 230 w 230"/>
                <a:gd name="T9" fmla="*/ 18 h 29"/>
                <a:gd name="T10" fmla="*/ 29 w 230"/>
                <a:gd name="T11" fmla="*/ 29 h 29"/>
                <a:gd name="T12" fmla="*/ 0 w 230"/>
                <a:gd name="T13" fmla="*/ 14 h 29"/>
                <a:gd name="T14" fmla="*/ 29 w 230"/>
                <a:gd name="T15" fmla="*/ 0 h 29"/>
                <a:gd name="T16" fmla="*/ 29 w 230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29">
                  <a:moveTo>
                    <a:pt x="230" y="18"/>
                  </a:moveTo>
                  <a:lnTo>
                    <a:pt x="25" y="18"/>
                  </a:lnTo>
                  <a:lnTo>
                    <a:pt x="25" y="14"/>
                  </a:lnTo>
                  <a:lnTo>
                    <a:pt x="230" y="14"/>
                  </a:lnTo>
                  <a:lnTo>
                    <a:pt x="230" y="18"/>
                  </a:lnTo>
                  <a:close/>
                  <a:moveTo>
                    <a:pt x="29" y="29"/>
                  </a:moveTo>
                  <a:lnTo>
                    <a:pt x="0" y="14"/>
                  </a:lnTo>
                  <a:lnTo>
                    <a:pt x="29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>
                <a:latin typeface="LM Roman 10" panose="00000500000000000000" pitchFamily="50" charset="0"/>
              </a:endParaRPr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5865F45A-0E47-4F9F-A57D-15BAA70CF873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2208830" y="2382898"/>
              <a:ext cx="286442" cy="45719"/>
            </a:xfrm>
            <a:custGeom>
              <a:avLst/>
              <a:gdLst>
                <a:gd name="T0" fmla="*/ 227 w 227"/>
                <a:gd name="T1" fmla="*/ 19 h 30"/>
                <a:gd name="T2" fmla="*/ 26 w 227"/>
                <a:gd name="T3" fmla="*/ 19 h 30"/>
                <a:gd name="T4" fmla="*/ 26 w 227"/>
                <a:gd name="T5" fmla="*/ 15 h 30"/>
                <a:gd name="T6" fmla="*/ 227 w 227"/>
                <a:gd name="T7" fmla="*/ 15 h 30"/>
                <a:gd name="T8" fmla="*/ 227 w 227"/>
                <a:gd name="T9" fmla="*/ 19 h 30"/>
                <a:gd name="T10" fmla="*/ 29 w 227"/>
                <a:gd name="T11" fmla="*/ 30 h 30"/>
                <a:gd name="T12" fmla="*/ 0 w 227"/>
                <a:gd name="T13" fmla="*/ 15 h 30"/>
                <a:gd name="T14" fmla="*/ 29 w 227"/>
                <a:gd name="T15" fmla="*/ 0 h 30"/>
                <a:gd name="T16" fmla="*/ 29 w 227"/>
                <a:gd name="T1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30">
                  <a:moveTo>
                    <a:pt x="227" y="19"/>
                  </a:moveTo>
                  <a:lnTo>
                    <a:pt x="26" y="19"/>
                  </a:lnTo>
                  <a:lnTo>
                    <a:pt x="26" y="15"/>
                  </a:lnTo>
                  <a:lnTo>
                    <a:pt x="227" y="15"/>
                  </a:lnTo>
                  <a:lnTo>
                    <a:pt x="227" y="19"/>
                  </a:lnTo>
                  <a:close/>
                  <a:moveTo>
                    <a:pt x="29" y="30"/>
                  </a:moveTo>
                  <a:lnTo>
                    <a:pt x="0" y="15"/>
                  </a:lnTo>
                  <a:lnTo>
                    <a:pt x="29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>
                <a:latin typeface="LM Roman 10" panose="00000500000000000000" pitchFamily="50" charset="0"/>
              </a:endParaRPr>
            </a:p>
          </p:txBody>
        </p:sp>
        <p:sp>
          <p:nvSpPr>
            <p:cNvPr id="12" name="Rectangle 209">
              <a:extLst>
                <a:ext uri="{FF2B5EF4-FFF2-40B4-BE49-F238E27FC236}">
                  <a16:creationId xmlns:a16="http://schemas.microsoft.com/office/drawing/2014/main" id="{6C84CC75-8DF5-4EBD-BAA2-2F4EDC043B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38011" y="1556604"/>
              <a:ext cx="58990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altLang="es-CL" sz="1200" b="0" i="0" u="none" strike="noStrike" cap="none" normalizeH="0" baseline="0" dirty="0">
                  <a:ln>
                    <a:noFill/>
                  </a:ln>
                  <a:solidFill>
                    <a:srgbClr val="008000"/>
                  </a:solidFill>
                  <a:effectLst/>
                  <a:latin typeface="LM Roman 10" panose="00000500000000000000" pitchFamily="50" charset="0"/>
                </a:rPr>
                <a:t>Símbolo </a:t>
              </a:r>
              <a:endPara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M Roman 10" panose="00000500000000000000" pitchFamily="50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1" name="Rectángulo 220">
                  <a:extLst>
                    <a:ext uri="{FF2B5EF4-FFF2-40B4-BE49-F238E27FC236}">
                      <a16:creationId xmlns:a16="http://schemas.microsoft.com/office/drawing/2014/main" id="{3395226A-F6C0-4EA3-9B31-CC6481493122}"/>
                    </a:ext>
                  </a:extLst>
                </p:cNvPr>
                <p:cNvSpPr/>
                <p:nvPr/>
              </p:nvSpPr>
              <p:spPr>
                <a:xfrm>
                  <a:off x="713739" y="1667984"/>
                  <a:ext cx="54130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21" name="Rectángulo 220">
                  <a:extLst>
                    <a:ext uri="{FF2B5EF4-FFF2-40B4-BE49-F238E27FC236}">
                      <a16:creationId xmlns:a16="http://schemas.microsoft.com/office/drawing/2014/main" id="{3395226A-F6C0-4EA3-9B31-CC648149312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739" y="1667984"/>
                  <a:ext cx="541302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3" name="Rectángulo 222">
                  <a:extLst>
                    <a:ext uri="{FF2B5EF4-FFF2-40B4-BE49-F238E27FC236}">
                      <a16:creationId xmlns:a16="http://schemas.microsoft.com/office/drawing/2014/main" id="{5EDCC6CC-0995-4B36-8108-B153B200CA3E}"/>
                    </a:ext>
                  </a:extLst>
                </p:cNvPr>
                <p:cNvSpPr/>
                <p:nvPr/>
              </p:nvSpPr>
              <p:spPr>
                <a:xfrm>
                  <a:off x="723549" y="2247238"/>
                  <a:ext cx="544508" cy="39408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sub>
                        </m:sSub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23" name="Rectángulo 222">
                  <a:extLst>
                    <a:ext uri="{FF2B5EF4-FFF2-40B4-BE49-F238E27FC236}">
                      <a16:creationId xmlns:a16="http://schemas.microsoft.com/office/drawing/2014/main" id="{5EDCC6CC-0995-4B36-8108-B153B200CA3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549" y="2247238"/>
                  <a:ext cx="544508" cy="394082"/>
                </a:xfrm>
                <a:prstGeom prst="rect">
                  <a:avLst/>
                </a:prstGeom>
                <a:blipFill>
                  <a:blip r:embed="rId4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4" name="Rectángulo 223">
                  <a:extLst>
                    <a:ext uri="{FF2B5EF4-FFF2-40B4-BE49-F238E27FC236}">
                      <a16:creationId xmlns:a16="http://schemas.microsoft.com/office/drawing/2014/main" id="{816915E2-ACDC-4740-8881-58E0A2668218}"/>
                    </a:ext>
                  </a:extLst>
                </p:cNvPr>
                <p:cNvSpPr/>
                <p:nvPr/>
              </p:nvSpPr>
              <p:spPr>
                <a:xfrm>
                  <a:off x="2457266" y="1701284"/>
                  <a:ext cx="5457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24" name="Rectángulo 223">
                  <a:extLst>
                    <a:ext uri="{FF2B5EF4-FFF2-40B4-BE49-F238E27FC236}">
                      <a16:creationId xmlns:a16="http://schemas.microsoft.com/office/drawing/2014/main" id="{816915E2-ACDC-4740-8881-58E0A26682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7266" y="1701284"/>
                  <a:ext cx="545790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5" name="Rectángulo 224">
                  <a:extLst>
                    <a:ext uri="{FF2B5EF4-FFF2-40B4-BE49-F238E27FC236}">
                      <a16:creationId xmlns:a16="http://schemas.microsoft.com/office/drawing/2014/main" id="{FEB9EA7B-A07B-494B-846A-55E27E3C0794}"/>
                    </a:ext>
                  </a:extLst>
                </p:cNvPr>
                <p:cNvSpPr/>
                <p:nvPr/>
              </p:nvSpPr>
              <p:spPr>
                <a:xfrm>
                  <a:off x="2455663" y="2198232"/>
                  <a:ext cx="530082" cy="3907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25" name="Rectángulo 224">
                  <a:extLst>
                    <a:ext uri="{FF2B5EF4-FFF2-40B4-BE49-F238E27FC236}">
                      <a16:creationId xmlns:a16="http://schemas.microsoft.com/office/drawing/2014/main" id="{FEB9EA7B-A07B-494B-846A-55E27E3C079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5663" y="2198232"/>
                  <a:ext cx="530082" cy="390748"/>
                </a:xfrm>
                <a:prstGeom prst="rect">
                  <a:avLst/>
                </a:prstGeom>
                <a:blipFill>
                  <a:blip r:embed="rId6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3" name="Rectángulo: esquinas redondeadas 242">
              <a:extLst>
                <a:ext uri="{FF2B5EF4-FFF2-40B4-BE49-F238E27FC236}">
                  <a16:creationId xmlns:a16="http://schemas.microsoft.com/office/drawing/2014/main" id="{57DF416E-48A0-4F64-A30A-562D9DCC03DA}"/>
                </a:ext>
              </a:extLst>
            </p:cNvPr>
            <p:cNvSpPr/>
            <p:nvPr/>
          </p:nvSpPr>
          <p:spPr>
            <a:xfrm>
              <a:off x="666750" y="1466850"/>
              <a:ext cx="7150100" cy="1349649"/>
            </a:xfrm>
            <a:prstGeom prst="roundRect">
              <a:avLst>
                <a:gd name="adj" fmla="val 10219"/>
              </a:avLst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>
                <a:latin typeface="LM Roman 10" panose="00000500000000000000" pitchFamily="50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5" name="Rectángulo 244">
                  <a:extLst>
                    <a:ext uri="{FF2B5EF4-FFF2-40B4-BE49-F238E27FC236}">
                      <a16:creationId xmlns:a16="http://schemas.microsoft.com/office/drawing/2014/main" id="{FDBDE458-78FB-496C-9F39-9041C876DF01}"/>
                    </a:ext>
                  </a:extLst>
                </p:cNvPr>
                <p:cNvSpPr/>
                <p:nvPr/>
              </p:nvSpPr>
              <p:spPr>
                <a:xfrm>
                  <a:off x="3455525" y="1109529"/>
                  <a:ext cx="119135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𝜶𝜷</m:t>
                        </m:r>
                        <m:r>
                          <a:rPr lang="es-CL" b="1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𝒅𝒒</m:t>
                        </m:r>
                      </m:oMath>
                    </m:oMathPara>
                  </a14:m>
                  <a:endParaRPr lang="es-CL" b="1" i="1" dirty="0">
                    <a:solidFill>
                      <a:srgbClr val="0000CC"/>
                    </a:solidFill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45" name="Rectángulo 244">
                  <a:extLst>
                    <a:ext uri="{FF2B5EF4-FFF2-40B4-BE49-F238E27FC236}">
                      <a16:creationId xmlns:a16="http://schemas.microsoft.com/office/drawing/2014/main" id="{FDBDE458-78FB-496C-9F39-9041C876DF0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55525" y="1109529"/>
                  <a:ext cx="1191352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510" b="-14754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8" name="Grupo 247">
            <a:extLst>
              <a:ext uri="{FF2B5EF4-FFF2-40B4-BE49-F238E27FC236}">
                <a16:creationId xmlns:a16="http://schemas.microsoft.com/office/drawing/2014/main" id="{E38FD6C5-4DAC-4297-B757-6F3EBF597DD3}"/>
              </a:ext>
            </a:extLst>
          </p:cNvPr>
          <p:cNvGrpSpPr/>
          <p:nvPr/>
        </p:nvGrpSpPr>
        <p:grpSpPr>
          <a:xfrm>
            <a:off x="968680" y="3091669"/>
            <a:ext cx="7150100" cy="1760556"/>
            <a:chOff x="666750" y="3170746"/>
            <a:chExt cx="7150100" cy="176055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Rectángulo 3">
                  <a:extLst>
                    <a:ext uri="{FF2B5EF4-FFF2-40B4-BE49-F238E27FC236}">
                      <a16:creationId xmlns:a16="http://schemas.microsoft.com/office/drawing/2014/main" id="{7D58D137-1AC4-4153-9E2F-725F6AE83954}"/>
                    </a:ext>
                  </a:extLst>
                </p:cNvPr>
                <p:cNvSpPr/>
                <p:nvPr/>
              </p:nvSpPr>
              <p:spPr>
                <a:xfrm>
                  <a:off x="4051201" y="3936201"/>
                  <a:ext cx="3611630" cy="7087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s-CL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e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𝑠𝑒𝑛</m:t>
                                  </m:r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e>
                                  <m:r>
                                    <m:rPr>
                                      <m:sty m:val="p"/>
                                    </m:rPr>
                                    <a:rPr lang="es-CL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  <m:r>
                                    <a:rPr lang="es-CL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mr>
                            </m:m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4" name="Rectángulo 3">
                  <a:extLst>
                    <a:ext uri="{FF2B5EF4-FFF2-40B4-BE49-F238E27FC236}">
                      <a16:creationId xmlns:a16="http://schemas.microsoft.com/office/drawing/2014/main" id="{7D58D137-1AC4-4153-9E2F-725F6AE8395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1201" y="3936201"/>
                  <a:ext cx="3611630" cy="70872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9" name="Rectangle 7">
              <a:extLst>
                <a:ext uri="{FF2B5EF4-FFF2-40B4-BE49-F238E27FC236}">
                  <a16:creationId xmlns:a16="http://schemas.microsoft.com/office/drawing/2014/main" id="{A1754B3C-724F-4EC1-B2F2-D6126BA989C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88858" y="3892574"/>
              <a:ext cx="573088" cy="812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>
                <a:latin typeface="LM Roman 10" panose="00000500000000000000" pitchFamily="50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0" name="Freeform 8">
                  <a:extLst>
                    <a:ext uri="{FF2B5EF4-FFF2-40B4-BE49-F238E27FC236}">
                      <a16:creationId xmlns:a16="http://schemas.microsoft.com/office/drawing/2014/main" id="{D8F543DE-A940-42CA-A28A-87A8AC28B27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flipH="1">
                  <a:off x="1576158" y="3887811"/>
                  <a:ext cx="592138" cy="830263"/>
                </a:xfrm>
                <a:custGeom>
                  <a:avLst/>
                  <a:gdLst>
                    <a:gd name="T0" fmla="*/ 0 w 373"/>
                    <a:gd name="T1" fmla="*/ 0 h 523"/>
                    <a:gd name="T2" fmla="*/ 373 w 373"/>
                    <a:gd name="T3" fmla="*/ 0 h 523"/>
                    <a:gd name="T4" fmla="*/ 373 w 373"/>
                    <a:gd name="T5" fmla="*/ 523 h 523"/>
                    <a:gd name="T6" fmla="*/ 0 w 373"/>
                    <a:gd name="T7" fmla="*/ 523 h 523"/>
                    <a:gd name="T8" fmla="*/ 0 w 373"/>
                    <a:gd name="T9" fmla="*/ 0 h 523"/>
                    <a:gd name="T10" fmla="*/ 11 w 373"/>
                    <a:gd name="T11" fmla="*/ 515 h 523"/>
                    <a:gd name="T12" fmla="*/ 4 w 373"/>
                    <a:gd name="T13" fmla="*/ 512 h 523"/>
                    <a:gd name="T14" fmla="*/ 365 w 373"/>
                    <a:gd name="T15" fmla="*/ 512 h 523"/>
                    <a:gd name="T16" fmla="*/ 362 w 373"/>
                    <a:gd name="T17" fmla="*/ 515 h 523"/>
                    <a:gd name="T18" fmla="*/ 362 w 373"/>
                    <a:gd name="T19" fmla="*/ 3 h 523"/>
                    <a:gd name="T20" fmla="*/ 365 w 373"/>
                    <a:gd name="T21" fmla="*/ 11 h 523"/>
                    <a:gd name="T22" fmla="*/ 4 w 373"/>
                    <a:gd name="T23" fmla="*/ 11 h 523"/>
                    <a:gd name="T24" fmla="*/ 11 w 373"/>
                    <a:gd name="T25" fmla="*/ 3 h 523"/>
                    <a:gd name="T26" fmla="*/ 11 w 373"/>
                    <a:gd name="T27" fmla="*/ 515 h 5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73" h="523">
                      <a:moveTo>
                        <a:pt x="0" y="0"/>
                      </a:moveTo>
                      <a:lnTo>
                        <a:pt x="373" y="0"/>
                      </a:lnTo>
                      <a:lnTo>
                        <a:pt x="373" y="523"/>
                      </a:lnTo>
                      <a:lnTo>
                        <a:pt x="0" y="523"/>
                      </a:lnTo>
                      <a:lnTo>
                        <a:pt x="0" y="0"/>
                      </a:lnTo>
                      <a:close/>
                      <a:moveTo>
                        <a:pt x="11" y="515"/>
                      </a:moveTo>
                      <a:lnTo>
                        <a:pt x="4" y="512"/>
                      </a:lnTo>
                      <a:lnTo>
                        <a:pt x="365" y="512"/>
                      </a:lnTo>
                      <a:lnTo>
                        <a:pt x="362" y="515"/>
                      </a:lnTo>
                      <a:lnTo>
                        <a:pt x="362" y="3"/>
                      </a:lnTo>
                      <a:lnTo>
                        <a:pt x="365" y="11"/>
                      </a:lnTo>
                      <a:lnTo>
                        <a:pt x="4" y="11"/>
                      </a:lnTo>
                      <a:lnTo>
                        <a:pt x="11" y="3"/>
                      </a:lnTo>
                      <a:lnTo>
                        <a:pt x="11" y="5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CL" dirty="0">
                    <a:latin typeface="LM Roman 10" panose="00000500000000000000" pitchFamily="50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sSub>
                              <m:sSub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sup>
                        </m:sSup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  <a:p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30" name="Freeform 8">
                  <a:extLst>
                    <a:ext uri="{FF2B5EF4-FFF2-40B4-BE49-F238E27FC236}">
                      <a16:creationId xmlns:a16="http://schemas.microsoft.com/office/drawing/2014/main" id="{D8F543DE-A940-42CA-A28A-87A8AC28B27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 flipH="1">
                  <a:off x="1576158" y="3887811"/>
                  <a:ext cx="592138" cy="830263"/>
                </a:xfrm>
                <a:custGeom>
                  <a:avLst/>
                  <a:gdLst>
                    <a:gd name="T0" fmla="*/ 0 w 373"/>
                    <a:gd name="T1" fmla="*/ 0 h 523"/>
                    <a:gd name="T2" fmla="*/ 373 w 373"/>
                    <a:gd name="T3" fmla="*/ 0 h 523"/>
                    <a:gd name="T4" fmla="*/ 373 w 373"/>
                    <a:gd name="T5" fmla="*/ 523 h 523"/>
                    <a:gd name="T6" fmla="*/ 0 w 373"/>
                    <a:gd name="T7" fmla="*/ 523 h 523"/>
                    <a:gd name="T8" fmla="*/ 0 w 373"/>
                    <a:gd name="T9" fmla="*/ 0 h 523"/>
                    <a:gd name="T10" fmla="*/ 11 w 373"/>
                    <a:gd name="T11" fmla="*/ 515 h 523"/>
                    <a:gd name="T12" fmla="*/ 4 w 373"/>
                    <a:gd name="T13" fmla="*/ 512 h 523"/>
                    <a:gd name="T14" fmla="*/ 365 w 373"/>
                    <a:gd name="T15" fmla="*/ 512 h 523"/>
                    <a:gd name="T16" fmla="*/ 362 w 373"/>
                    <a:gd name="T17" fmla="*/ 515 h 523"/>
                    <a:gd name="T18" fmla="*/ 362 w 373"/>
                    <a:gd name="T19" fmla="*/ 3 h 523"/>
                    <a:gd name="T20" fmla="*/ 365 w 373"/>
                    <a:gd name="T21" fmla="*/ 11 h 523"/>
                    <a:gd name="T22" fmla="*/ 4 w 373"/>
                    <a:gd name="T23" fmla="*/ 11 h 523"/>
                    <a:gd name="T24" fmla="*/ 11 w 373"/>
                    <a:gd name="T25" fmla="*/ 3 h 523"/>
                    <a:gd name="T26" fmla="*/ 11 w 373"/>
                    <a:gd name="T27" fmla="*/ 515 h 5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73" h="523">
                      <a:moveTo>
                        <a:pt x="0" y="0"/>
                      </a:moveTo>
                      <a:lnTo>
                        <a:pt x="373" y="0"/>
                      </a:lnTo>
                      <a:lnTo>
                        <a:pt x="373" y="523"/>
                      </a:lnTo>
                      <a:lnTo>
                        <a:pt x="0" y="523"/>
                      </a:lnTo>
                      <a:lnTo>
                        <a:pt x="0" y="0"/>
                      </a:lnTo>
                      <a:close/>
                      <a:moveTo>
                        <a:pt x="11" y="515"/>
                      </a:moveTo>
                      <a:lnTo>
                        <a:pt x="4" y="512"/>
                      </a:lnTo>
                      <a:lnTo>
                        <a:pt x="365" y="512"/>
                      </a:lnTo>
                      <a:lnTo>
                        <a:pt x="362" y="515"/>
                      </a:lnTo>
                      <a:lnTo>
                        <a:pt x="362" y="3"/>
                      </a:lnTo>
                      <a:lnTo>
                        <a:pt x="365" y="11"/>
                      </a:lnTo>
                      <a:lnTo>
                        <a:pt x="4" y="11"/>
                      </a:lnTo>
                      <a:lnTo>
                        <a:pt x="11" y="3"/>
                      </a:lnTo>
                      <a:lnTo>
                        <a:pt x="11" y="515"/>
                      </a:lnTo>
                      <a:close/>
                    </a:path>
                  </a:pathLst>
                </a:custGeom>
                <a:blipFill>
                  <a:blip r:embed="rId9"/>
                  <a:stretch>
                    <a:fillRect/>
                  </a:stretch>
                </a:blip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2" name="Freeform 10">
              <a:extLst>
                <a:ext uri="{FF2B5EF4-FFF2-40B4-BE49-F238E27FC236}">
                  <a16:creationId xmlns:a16="http://schemas.microsoft.com/office/drawing/2014/main" id="{99E5D7DA-11CF-4ECF-B075-D2B8E78DBC4E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2150556" y="4007241"/>
              <a:ext cx="366713" cy="46038"/>
            </a:xfrm>
            <a:custGeom>
              <a:avLst/>
              <a:gdLst>
                <a:gd name="T0" fmla="*/ 231 w 231"/>
                <a:gd name="T1" fmla="*/ 18 h 29"/>
                <a:gd name="T2" fmla="*/ 26 w 231"/>
                <a:gd name="T3" fmla="*/ 18 h 29"/>
                <a:gd name="T4" fmla="*/ 26 w 231"/>
                <a:gd name="T5" fmla="*/ 14 h 29"/>
                <a:gd name="T6" fmla="*/ 231 w 231"/>
                <a:gd name="T7" fmla="*/ 14 h 29"/>
                <a:gd name="T8" fmla="*/ 231 w 231"/>
                <a:gd name="T9" fmla="*/ 18 h 29"/>
                <a:gd name="T10" fmla="*/ 30 w 231"/>
                <a:gd name="T11" fmla="*/ 29 h 29"/>
                <a:gd name="T12" fmla="*/ 0 w 231"/>
                <a:gd name="T13" fmla="*/ 14 h 29"/>
                <a:gd name="T14" fmla="*/ 30 w 231"/>
                <a:gd name="T15" fmla="*/ 0 h 29"/>
                <a:gd name="T16" fmla="*/ 30 w 231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29">
                  <a:moveTo>
                    <a:pt x="231" y="18"/>
                  </a:moveTo>
                  <a:lnTo>
                    <a:pt x="26" y="18"/>
                  </a:lnTo>
                  <a:lnTo>
                    <a:pt x="26" y="14"/>
                  </a:lnTo>
                  <a:lnTo>
                    <a:pt x="231" y="14"/>
                  </a:lnTo>
                  <a:lnTo>
                    <a:pt x="231" y="18"/>
                  </a:lnTo>
                  <a:close/>
                  <a:moveTo>
                    <a:pt x="30" y="29"/>
                  </a:moveTo>
                  <a:lnTo>
                    <a:pt x="0" y="14"/>
                  </a:lnTo>
                  <a:lnTo>
                    <a:pt x="30" y="0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>
                <a:latin typeface="LM Roman 10" panose="00000500000000000000" pitchFamily="50" charset="0"/>
              </a:endParaRPr>
            </a:p>
          </p:txBody>
        </p:sp>
        <p:sp>
          <p:nvSpPr>
            <p:cNvPr id="234" name="Freeform 12">
              <a:extLst>
                <a:ext uri="{FF2B5EF4-FFF2-40B4-BE49-F238E27FC236}">
                  <a16:creationId xmlns:a16="http://schemas.microsoft.com/office/drawing/2014/main" id="{A82B0FF3-D385-48B4-B2C3-6FEDC4B1FAF2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2150556" y="4512066"/>
              <a:ext cx="366713" cy="46038"/>
            </a:xfrm>
            <a:custGeom>
              <a:avLst/>
              <a:gdLst>
                <a:gd name="T0" fmla="*/ 231 w 231"/>
                <a:gd name="T1" fmla="*/ 18 h 29"/>
                <a:gd name="T2" fmla="*/ 26 w 231"/>
                <a:gd name="T3" fmla="*/ 18 h 29"/>
                <a:gd name="T4" fmla="*/ 26 w 231"/>
                <a:gd name="T5" fmla="*/ 15 h 29"/>
                <a:gd name="T6" fmla="*/ 231 w 231"/>
                <a:gd name="T7" fmla="*/ 15 h 29"/>
                <a:gd name="T8" fmla="*/ 231 w 231"/>
                <a:gd name="T9" fmla="*/ 18 h 29"/>
                <a:gd name="T10" fmla="*/ 30 w 231"/>
                <a:gd name="T11" fmla="*/ 29 h 29"/>
                <a:gd name="T12" fmla="*/ 0 w 231"/>
                <a:gd name="T13" fmla="*/ 15 h 29"/>
                <a:gd name="T14" fmla="*/ 30 w 231"/>
                <a:gd name="T15" fmla="*/ 0 h 29"/>
                <a:gd name="T16" fmla="*/ 30 w 231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29">
                  <a:moveTo>
                    <a:pt x="231" y="18"/>
                  </a:moveTo>
                  <a:lnTo>
                    <a:pt x="26" y="18"/>
                  </a:lnTo>
                  <a:lnTo>
                    <a:pt x="26" y="15"/>
                  </a:lnTo>
                  <a:lnTo>
                    <a:pt x="231" y="15"/>
                  </a:lnTo>
                  <a:lnTo>
                    <a:pt x="231" y="18"/>
                  </a:lnTo>
                  <a:close/>
                  <a:moveTo>
                    <a:pt x="30" y="29"/>
                  </a:moveTo>
                  <a:lnTo>
                    <a:pt x="0" y="15"/>
                  </a:lnTo>
                  <a:lnTo>
                    <a:pt x="30" y="0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>
                <a:latin typeface="LM Roman 10" panose="00000500000000000000" pitchFamily="50" charset="0"/>
              </a:endParaRPr>
            </a:p>
          </p:txBody>
        </p:sp>
        <p:sp>
          <p:nvSpPr>
            <p:cNvPr id="235" name="Freeform 13">
              <a:extLst>
                <a:ext uri="{FF2B5EF4-FFF2-40B4-BE49-F238E27FC236}">
                  <a16:creationId xmlns:a16="http://schemas.microsoft.com/office/drawing/2014/main" id="{A865A72F-C17B-41AB-BC06-DE3CE8ECB3EE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202302" y="4006447"/>
              <a:ext cx="365125" cy="46038"/>
            </a:xfrm>
            <a:custGeom>
              <a:avLst/>
              <a:gdLst>
                <a:gd name="T0" fmla="*/ 230 w 230"/>
                <a:gd name="T1" fmla="*/ 18 h 29"/>
                <a:gd name="T2" fmla="*/ 25 w 230"/>
                <a:gd name="T3" fmla="*/ 18 h 29"/>
                <a:gd name="T4" fmla="*/ 25 w 230"/>
                <a:gd name="T5" fmla="*/ 14 h 29"/>
                <a:gd name="T6" fmla="*/ 230 w 230"/>
                <a:gd name="T7" fmla="*/ 14 h 29"/>
                <a:gd name="T8" fmla="*/ 230 w 230"/>
                <a:gd name="T9" fmla="*/ 18 h 29"/>
                <a:gd name="T10" fmla="*/ 29 w 230"/>
                <a:gd name="T11" fmla="*/ 29 h 29"/>
                <a:gd name="T12" fmla="*/ 0 w 230"/>
                <a:gd name="T13" fmla="*/ 14 h 29"/>
                <a:gd name="T14" fmla="*/ 29 w 230"/>
                <a:gd name="T15" fmla="*/ 0 h 29"/>
                <a:gd name="T16" fmla="*/ 29 w 230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29">
                  <a:moveTo>
                    <a:pt x="230" y="18"/>
                  </a:moveTo>
                  <a:lnTo>
                    <a:pt x="25" y="18"/>
                  </a:lnTo>
                  <a:lnTo>
                    <a:pt x="25" y="14"/>
                  </a:lnTo>
                  <a:lnTo>
                    <a:pt x="230" y="14"/>
                  </a:lnTo>
                  <a:lnTo>
                    <a:pt x="230" y="18"/>
                  </a:lnTo>
                  <a:close/>
                  <a:moveTo>
                    <a:pt x="29" y="29"/>
                  </a:moveTo>
                  <a:lnTo>
                    <a:pt x="0" y="14"/>
                  </a:lnTo>
                  <a:lnTo>
                    <a:pt x="29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>
                <a:latin typeface="LM Roman 10" panose="00000500000000000000" pitchFamily="50" charset="0"/>
              </a:endParaRPr>
            </a:p>
          </p:txBody>
        </p:sp>
        <p:sp>
          <p:nvSpPr>
            <p:cNvPr id="236" name="Freeform 14">
              <a:extLst>
                <a:ext uri="{FF2B5EF4-FFF2-40B4-BE49-F238E27FC236}">
                  <a16:creationId xmlns:a16="http://schemas.microsoft.com/office/drawing/2014/main" id="{208E2EE6-31BA-41F7-B23D-0014610AC0F6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213414" y="4487460"/>
              <a:ext cx="360363" cy="47625"/>
            </a:xfrm>
            <a:custGeom>
              <a:avLst/>
              <a:gdLst>
                <a:gd name="T0" fmla="*/ 227 w 227"/>
                <a:gd name="T1" fmla="*/ 19 h 30"/>
                <a:gd name="T2" fmla="*/ 26 w 227"/>
                <a:gd name="T3" fmla="*/ 19 h 30"/>
                <a:gd name="T4" fmla="*/ 26 w 227"/>
                <a:gd name="T5" fmla="*/ 15 h 30"/>
                <a:gd name="T6" fmla="*/ 227 w 227"/>
                <a:gd name="T7" fmla="*/ 15 h 30"/>
                <a:gd name="T8" fmla="*/ 227 w 227"/>
                <a:gd name="T9" fmla="*/ 19 h 30"/>
                <a:gd name="T10" fmla="*/ 29 w 227"/>
                <a:gd name="T11" fmla="*/ 30 h 30"/>
                <a:gd name="T12" fmla="*/ 0 w 227"/>
                <a:gd name="T13" fmla="*/ 15 h 30"/>
                <a:gd name="T14" fmla="*/ 29 w 227"/>
                <a:gd name="T15" fmla="*/ 0 h 30"/>
                <a:gd name="T16" fmla="*/ 29 w 227"/>
                <a:gd name="T1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30">
                  <a:moveTo>
                    <a:pt x="227" y="19"/>
                  </a:moveTo>
                  <a:lnTo>
                    <a:pt x="26" y="19"/>
                  </a:lnTo>
                  <a:lnTo>
                    <a:pt x="26" y="15"/>
                  </a:lnTo>
                  <a:lnTo>
                    <a:pt x="227" y="15"/>
                  </a:lnTo>
                  <a:lnTo>
                    <a:pt x="227" y="19"/>
                  </a:lnTo>
                  <a:close/>
                  <a:moveTo>
                    <a:pt x="29" y="30"/>
                  </a:moveTo>
                  <a:lnTo>
                    <a:pt x="0" y="15"/>
                  </a:lnTo>
                  <a:lnTo>
                    <a:pt x="29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>
                <a:latin typeface="LM Roman 10" panose="00000500000000000000" pitchFamily="50" charset="0"/>
              </a:endParaRPr>
            </a:p>
          </p:txBody>
        </p:sp>
        <p:sp>
          <p:nvSpPr>
            <p:cNvPr id="237" name="Rectangle 209">
              <a:extLst>
                <a:ext uri="{FF2B5EF4-FFF2-40B4-BE49-F238E27FC236}">
                  <a16:creationId xmlns:a16="http://schemas.microsoft.com/office/drawing/2014/main" id="{D2E6A7F0-3197-453D-8E7B-EBA8FD702BB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44408" y="3650634"/>
              <a:ext cx="58990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altLang="es-CL" sz="1200" b="0" i="0" u="none" strike="noStrike" cap="none" normalizeH="0" baseline="0" dirty="0">
                  <a:ln>
                    <a:noFill/>
                  </a:ln>
                  <a:solidFill>
                    <a:srgbClr val="008000"/>
                  </a:solidFill>
                  <a:effectLst/>
                  <a:latin typeface="LM Roman 10" panose="00000500000000000000" pitchFamily="50" charset="0"/>
                </a:rPr>
                <a:t>Símbolo </a:t>
              </a:r>
              <a:endPara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M Roman 10" panose="00000500000000000000" pitchFamily="50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8" name="Rectángulo 237">
                  <a:extLst>
                    <a:ext uri="{FF2B5EF4-FFF2-40B4-BE49-F238E27FC236}">
                      <a16:creationId xmlns:a16="http://schemas.microsoft.com/office/drawing/2014/main" id="{42ADA476-06E2-43C2-97EB-B2464004E0FA}"/>
                    </a:ext>
                  </a:extLst>
                </p:cNvPr>
                <p:cNvSpPr/>
                <p:nvPr/>
              </p:nvSpPr>
              <p:spPr>
                <a:xfrm>
                  <a:off x="2446090" y="3770111"/>
                  <a:ext cx="54130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38" name="Rectángulo 237">
                  <a:extLst>
                    <a:ext uri="{FF2B5EF4-FFF2-40B4-BE49-F238E27FC236}">
                      <a16:creationId xmlns:a16="http://schemas.microsoft.com/office/drawing/2014/main" id="{42ADA476-06E2-43C2-97EB-B2464004E0F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46090" y="3770111"/>
                  <a:ext cx="541302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0" name="Rectángulo 239">
                  <a:extLst>
                    <a:ext uri="{FF2B5EF4-FFF2-40B4-BE49-F238E27FC236}">
                      <a16:creationId xmlns:a16="http://schemas.microsoft.com/office/drawing/2014/main" id="{CE5B84FD-23EA-48F2-9A6F-B1A29535E146}"/>
                    </a:ext>
                  </a:extLst>
                </p:cNvPr>
                <p:cNvSpPr/>
                <p:nvPr/>
              </p:nvSpPr>
              <p:spPr>
                <a:xfrm>
                  <a:off x="2455900" y="4349365"/>
                  <a:ext cx="544508" cy="39408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sub>
                        </m:sSub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40" name="Rectángulo 239">
                  <a:extLst>
                    <a:ext uri="{FF2B5EF4-FFF2-40B4-BE49-F238E27FC236}">
                      <a16:creationId xmlns:a16="http://schemas.microsoft.com/office/drawing/2014/main" id="{CE5B84FD-23EA-48F2-9A6F-B1A29535E14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5900" y="4349365"/>
                  <a:ext cx="544508" cy="394082"/>
                </a:xfrm>
                <a:prstGeom prst="rect">
                  <a:avLst/>
                </a:prstGeom>
                <a:blipFill>
                  <a:blip r:embed="rId11"/>
                  <a:stretch>
                    <a:fillRect b="-10938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1" name="Rectángulo 240">
                  <a:extLst>
                    <a:ext uri="{FF2B5EF4-FFF2-40B4-BE49-F238E27FC236}">
                      <a16:creationId xmlns:a16="http://schemas.microsoft.com/office/drawing/2014/main" id="{77720EBE-EF94-418E-B7F7-E08B0785C635}"/>
                    </a:ext>
                  </a:extLst>
                </p:cNvPr>
                <p:cNvSpPr/>
                <p:nvPr/>
              </p:nvSpPr>
              <p:spPr>
                <a:xfrm>
                  <a:off x="786470" y="3793613"/>
                  <a:ext cx="54579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41" name="Rectángulo 240">
                  <a:extLst>
                    <a:ext uri="{FF2B5EF4-FFF2-40B4-BE49-F238E27FC236}">
                      <a16:creationId xmlns:a16="http://schemas.microsoft.com/office/drawing/2014/main" id="{77720EBE-EF94-418E-B7F7-E08B0785C63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470" y="3793613"/>
                  <a:ext cx="545790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2" name="Rectángulo 241">
                  <a:extLst>
                    <a:ext uri="{FF2B5EF4-FFF2-40B4-BE49-F238E27FC236}">
                      <a16:creationId xmlns:a16="http://schemas.microsoft.com/office/drawing/2014/main" id="{14B653E3-4E06-4A67-9570-CEECC3461782}"/>
                    </a:ext>
                  </a:extLst>
                </p:cNvPr>
                <p:cNvSpPr/>
                <p:nvPr/>
              </p:nvSpPr>
              <p:spPr>
                <a:xfrm>
                  <a:off x="784867" y="4290561"/>
                  <a:ext cx="530082" cy="3907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oMath>
                    </m:oMathPara>
                  </a14:m>
                  <a:endParaRPr lang="es-CL" dirty="0">
                    <a:latin typeface="LM Roman 10" panose="00000500000000000000" pitchFamily="50" charset="0"/>
                  </a:endParaRPr>
                </a:p>
              </p:txBody>
            </p:sp>
          </mc:Choice>
          <mc:Fallback>
            <p:sp>
              <p:nvSpPr>
                <p:cNvPr id="242" name="Rectángulo 241">
                  <a:extLst>
                    <a:ext uri="{FF2B5EF4-FFF2-40B4-BE49-F238E27FC236}">
                      <a16:creationId xmlns:a16="http://schemas.microsoft.com/office/drawing/2014/main" id="{14B653E3-4E06-4A67-9570-CEECC346178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4867" y="4290561"/>
                  <a:ext cx="530082" cy="390748"/>
                </a:xfrm>
                <a:prstGeom prst="rect">
                  <a:avLst/>
                </a:prstGeom>
                <a:blipFill>
                  <a:blip r:embed="rId13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4" name="Rectángulo: esquinas redondeadas 243">
              <a:extLst>
                <a:ext uri="{FF2B5EF4-FFF2-40B4-BE49-F238E27FC236}">
                  <a16:creationId xmlns:a16="http://schemas.microsoft.com/office/drawing/2014/main" id="{727E6218-FFF3-453F-8BE2-0133CADCC459}"/>
                </a:ext>
              </a:extLst>
            </p:cNvPr>
            <p:cNvSpPr/>
            <p:nvPr/>
          </p:nvSpPr>
          <p:spPr>
            <a:xfrm>
              <a:off x="666750" y="3581653"/>
              <a:ext cx="7150100" cy="1349649"/>
            </a:xfrm>
            <a:prstGeom prst="roundRect">
              <a:avLst>
                <a:gd name="adj" fmla="val 10219"/>
              </a:avLst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>
                <a:latin typeface="LM Roman 10" panose="00000500000000000000" pitchFamily="50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6" name="Rectángulo 245">
                  <a:extLst>
                    <a:ext uri="{FF2B5EF4-FFF2-40B4-BE49-F238E27FC236}">
                      <a16:creationId xmlns:a16="http://schemas.microsoft.com/office/drawing/2014/main" id="{D7A1DDD0-8FD2-490C-AE2B-10D074A175F9}"/>
                    </a:ext>
                  </a:extLst>
                </p:cNvPr>
                <p:cNvSpPr/>
                <p:nvPr/>
              </p:nvSpPr>
              <p:spPr>
                <a:xfrm>
                  <a:off x="3457128" y="3170746"/>
                  <a:ext cx="119135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𝒅𝒒</m:t>
                        </m:r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s-CL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𝜶𝜷</m:t>
                        </m:r>
                      </m:oMath>
                    </m:oMathPara>
                  </a14:m>
                  <a:endParaRPr lang="es-CL" b="1" i="1" dirty="0">
                    <a:solidFill>
                      <a:srgbClr val="0000CC"/>
                    </a:solidFill>
                    <a:latin typeface="LM Roman 10" panose="00000500000000000000" pitchFamily="50" charset="0"/>
                    <a:ea typeface="Cambria Math" panose="02040503050406030204" pitchFamily="18" charset="0"/>
                  </a:endParaRPr>
                </a:p>
              </p:txBody>
            </p:sp>
          </mc:Choice>
          <mc:Fallback>
            <p:sp>
              <p:nvSpPr>
                <p:cNvPr id="246" name="Rectángulo 245">
                  <a:extLst>
                    <a:ext uri="{FF2B5EF4-FFF2-40B4-BE49-F238E27FC236}">
                      <a16:creationId xmlns:a16="http://schemas.microsoft.com/office/drawing/2014/main" id="{D7A1DDD0-8FD2-490C-AE2B-10D074A175F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57128" y="3170746"/>
                  <a:ext cx="1191352" cy="369332"/>
                </a:xfrm>
                <a:prstGeom prst="rect">
                  <a:avLst/>
                </a:prstGeom>
                <a:blipFill>
                  <a:blip r:embed="rId14"/>
                  <a:stretch>
                    <a:fillRect l="-1538" b="-14754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0" name="Rectángulo 249">
            <a:extLst>
              <a:ext uri="{FF2B5EF4-FFF2-40B4-BE49-F238E27FC236}">
                <a16:creationId xmlns:a16="http://schemas.microsoft.com/office/drawing/2014/main" id="{03EB1015-0DB0-4EF6-A42A-C33A6A922383}"/>
              </a:ext>
            </a:extLst>
          </p:cNvPr>
          <p:cNvSpPr/>
          <p:nvPr/>
        </p:nvSpPr>
        <p:spPr>
          <a:xfrm>
            <a:off x="263911" y="1214303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altLang="es-CL" dirty="0">
                <a:solidFill>
                  <a:srgbClr val="0000CC"/>
                </a:solidFill>
                <a:latin typeface="LM Roman 10" panose="00000500000000000000" pitchFamily="50" charset="0"/>
              </a:rPr>
              <a:t>Resumen</a:t>
            </a:r>
            <a:endParaRPr lang="es-CL" dirty="0">
              <a:solidFill>
                <a:srgbClr val="0000CC"/>
              </a:solidFill>
              <a:latin typeface="LM Roman 10" panose="00000500000000000000" pitchFamily="50" charset="0"/>
            </a:endParaRPr>
          </a:p>
        </p:txBody>
      </p:sp>
      <p:sp>
        <p:nvSpPr>
          <p:cNvPr id="251" name="Rectángulo 250">
            <a:extLst>
              <a:ext uri="{FF2B5EF4-FFF2-40B4-BE49-F238E27FC236}">
                <a16:creationId xmlns:a16="http://schemas.microsoft.com/office/drawing/2014/main" id="{61DA6CE4-8569-41B5-BB6A-2694C07159E3}"/>
              </a:ext>
            </a:extLst>
          </p:cNvPr>
          <p:cNvSpPr/>
          <p:nvPr/>
        </p:nvSpPr>
        <p:spPr>
          <a:xfrm>
            <a:off x="62589" y="5058684"/>
            <a:ext cx="8719457" cy="1285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CL" b="1" dirty="0">
                <a:solidFill>
                  <a:srgbClr val="0000CC"/>
                </a:solidFill>
                <a:latin typeface="LM Roman 1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 señales </a:t>
            </a:r>
            <a:r>
              <a:rPr lang="es-CL" b="1" dirty="0" err="1">
                <a:solidFill>
                  <a:srgbClr val="0000CC"/>
                </a:solidFill>
                <a:latin typeface="LM Roman 1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dq</a:t>
            </a:r>
            <a:r>
              <a:rPr lang="es-CL" b="1" dirty="0">
                <a:solidFill>
                  <a:srgbClr val="0000CC"/>
                </a:solidFill>
                <a:latin typeface="LM Roman 1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son continuas</a:t>
            </a:r>
            <a:r>
              <a:rPr lang="es-CL" b="1" dirty="0">
                <a:solidFill>
                  <a:srgbClr val="0000CC"/>
                </a:solidFill>
                <a:latin typeface="LM Roman 1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CL" sz="1600" b="1" dirty="0">
              <a:solidFill>
                <a:srgbClr val="0000CC"/>
              </a:solidFill>
              <a:effectLst/>
              <a:latin typeface="LM Roman 1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CL" b="1" dirty="0">
                <a:solidFill>
                  <a:srgbClr val="0000CC"/>
                </a:solidFill>
                <a:latin typeface="LM Roman 1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señal d debería tener la misma amplitud del </a:t>
            </a:r>
            <a:r>
              <a:rPr lang="es-CL" b="1" dirty="0" err="1">
                <a:solidFill>
                  <a:srgbClr val="0000CC"/>
                </a:solidFill>
                <a:latin typeface="LM Roman 1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peak</a:t>
            </a:r>
            <a:r>
              <a:rPr lang="es-CL" b="1" dirty="0">
                <a:solidFill>
                  <a:srgbClr val="0000CC"/>
                </a:solidFill>
                <a:latin typeface="LM Roman 1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las señales en </a:t>
            </a:r>
            <a:r>
              <a:rPr lang="es-CL" b="1" dirty="0">
                <a:solidFill>
                  <a:srgbClr val="0000CC"/>
                </a:solidFill>
                <a:latin typeface="LM Roman 1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l-GR" b="1" dirty="0">
                <a:solidFill>
                  <a:srgbClr val="0000CC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s-CL" b="1" dirty="0">
                <a:solidFill>
                  <a:srgbClr val="0000CC"/>
                </a:solidFill>
                <a:latin typeface="LM Roman 1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CL" b="1" dirty="0">
                <a:solidFill>
                  <a:srgbClr val="0000CC"/>
                </a:solidFill>
                <a:latin typeface="LM Roman 1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cálculo del ángulo es fundamental para efectuar esta transformada. </a:t>
            </a:r>
            <a:endParaRPr lang="es-CL" sz="1600" b="1" dirty="0">
              <a:solidFill>
                <a:srgbClr val="0000CC"/>
              </a:solidFill>
              <a:effectLst/>
              <a:latin typeface="LM Roman 1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A372800F-5F1E-4AA2-BAF9-9224B1288167}"/>
                  </a:ext>
                </a:extLst>
              </p:cNvPr>
              <p:cNvSpPr/>
              <p:nvPr/>
            </p:nvSpPr>
            <p:spPr>
              <a:xfrm>
                <a:off x="4228449" y="1961387"/>
                <a:ext cx="3785588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  <m:func>
                                      <m:func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s</m:t>
                                        </m:r>
                                      </m:fName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</m:e>
                                    </m:func>
                                    <m:sSub>
                                      <m:sSub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𝑠𝑒𝑛</m:t>
                                    </m:r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si</m:t>
                                    </m:r>
                                    <m:func>
                                      <m:func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n</m:t>
                                        </m:r>
                                      </m:fName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</m:e>
                                    </m:func>
                                    <m:sSub>
                                      <m:sSub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  <m:func>
                                      <m:func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s</m:t>
                                        </m:r>
                                      </m:fName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</m:e>
                                    </m:func>
                                    <m:sSub>
                                      <m:sSub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s-CL" i="1" dirty="0"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A372800F-5F1E-4AA2-BAF9-9224B12881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8449" y="1961387"/>
                <a:ext cx="3785588" cy="7087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5963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E859B-97E5-4AEE-98AE-F4F5ED443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</a:rPr>
              <a:t>Resumen de </a:t>
            </a:r>
            <a:br>
              <a:rPr lang="es-CL" dirty="0">
                <a:latin typeface="LM Roman 10" panose="00000500000000000000" pitchFamily="50" charset="0"/>
              </a:rPr>
            </a:br>
            <a:r>
              <a:rPr lang="es-CL" dirty="0">
                <a:latin typeface="LM Roman 10" panose="00000500000000000000" pitchFamily="50" charset="0"/>
              </a:rPr>
              <a:t>transformadas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B16A8F5E-58A5-42FD-AFEB-4F27E5A85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87" y="2183161"/>
            <a:ext cx="2524539" cy="24916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36AB20-731C-4FAB-B69D-F99B6147D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269" y="2183161"/>
            <a:ext cx="2524539" cy="24916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92A18A70-B10A-45D7-8D5C-F40E145AB223}"/>
                  </a:ext>
                </a:extLst>
              </p:cNvPr>
              <p:cNvSpPr/>
              <p:nvPr/>
            </p:nvSpPr>
            <p:spPr>
              <a:xfrm>
                <a:off x="6379942" y="1774072"/>
                <a:ext cx="11576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𝜶𝜷</m:t>
                      </m:r>
                      <m:r>
                        <a:rPr lang="es-CL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s-CL" b="1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𝒅𝒒</m:t>
                      </m:r>
                    </m:oMath>
                  </m:oMathPara>
                </a14:m>
                <a:endParaRPr lang="es-CL" b="1" i="1" dirty="0">
                  <a:solidFill>
                    <a:srgbClr val="0000CC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92A18A70-B10A-45D7-8D5C-F40E145AB2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942" y="1774072"/>
                <a:ext cx="1157689" cy="369332"/>
              </a:xfrm>
              <a:prstGeom prst="rect">
                <a:avLst/>
              </a:prstGeom>
              <a:blipFill>
                <a:blip r:embed="rId4"/>
                <a:stretch>
                  <a:fillRect l="-1058" b="-1475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921B196E-AC26-40E8-9E1B-2A6BE3334065}"/>
                  </a:ext>
                </a:extLst>
              </p:cNvPr>
              <p:cNvSpPr/>
              <p:nvPr/>
            </p:nvSpPr>
            <p:spPr>
              <a:xfrm>
                <a:off x="3520408" y="1813829"/>
                <a:ext cx="12682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𝒂𝒃𝒄</m:t>
                      </m:r>
                      <m:r>
                        <a:rPr lang="es-CL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s-CL" b="1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𝜶𝜷</m:t>
                      </m:r>
                    </m:oMath>
                  </m:oMathPara>
                </a14:m>
                <a:endParaRPr lang="es-CL" b="1" i="1" dirty="0">
                  <a:solidFill>
                    <a:srgbClr val="0000CC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921B196E-AC26-40E8-9E1B-2A6BE33340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408" y="1813829"/>
                <a:ext cx="1268296" cy="369332"/>
              </a:xfrm>
              <a:prstGeom prst="rect">
                <a:avLst/>
              </a:prstGeom>
              <a:blipFill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3C35DEDD-D34E-4E1A-A691-AD054038BF14}"/>
                  </a:ext>
                </a:extLst>
              </p:cNvPr>
              <p:cNvSpPr/>
              <p:nvPr/>
            </p:nvSpPr>
            <p:spPr>
              <a:xfrm>
                <a:off x="283265" y="5128962"/>
                <a:ext cx="7881730" cy="1010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s-CL" i="0">
                          <a:latin typeface="Cambria Math" panose="02040503050406030204" pitchFamily="18" charset="0"/>
                        </a:rPr>
                        <m:t>=  </m:t>
                      </m:r>
                      <m:d>
                        <m:dPr>
                          <m:begChr m:val="["/>
                          <m:endChr m:val="]"/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type m:val="lin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s-CL" i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s-CL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type m:val="lin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type m:val="lin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CL" i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s-CL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type m:val="lin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s-CL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type m:val="lin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CL" i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  <m:func>
                                      <m:func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CL" i="0">
                                            <a:latin typeface="Cambria Math" panose="02040503050406030204" pitchFamily="18" charset="0"/>
                                          </a:rPr>
                                          <m:t>s</m:t>
                                        </m:r>
                                      </m:fName>
                                      <m:e>
                                        <m:r>
                                          <a:rPr lang="es-CL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</m:e>
                                    </m:func>
                                    <m:sSub>
                                      <m:sSub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𝑠𝑒𝑛</m:t>
                                    </m:r>
                                    <m: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si</m:t>
                                    </m:r>
                                    <m:func>
                                      <m:func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CL" i="0">
                                            <a:latin typeface="Cambria Math" panose="02040503050406030204" pitchFamily="18" charset="0"/>
                                          </a:rPr>
                                          <m:t>n</m:t>
                                        </m:r>
                                      </m:fName>
                                      <m:e>
                                        <m:r>
                                          <a:rPr lang="es-CL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</m:e>
                                    </m:func>
                                    <m:sSub>
                                      <m:sSub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s-CL" i="0"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  <m:func>
                                      <m:func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CL" i="0">
                                            <a:latin typeface="Cambria Math" panose="02040503050406030204" pitchFamily="18" charset="0"/>
                                          </a:rPr>
                                          <m:t>s</m:t>
                                        </m:r>
                                      </m:fName>
                                      <m:e>
                                        <m:r>
                                          <a:rPr lang="es-CL" i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</m:e>
                                    </m:func>
                                    <m:sSub>
                                      <m:sSub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s-CL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3C35DEDD-D34E-4E1A-A691-AD054038BF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65" y="5128962"/>
                <a:ext cx="7881730" cy="10101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821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Marcador de contenido 4"/>
              <p:cNvSpPr>
                <a:spLocks noGrp="1"/>
              </p:cNvSpPr>
              <p:nvPr>
                <p:ph idx="4294967295"/>
              </p:nvPr>
            </p:nvSpPr>
            <p:spPr>
              <a:xfrm>
                <a:off x="642338" y="1666430"/>
                <a:ext cx="6664959" cy="3290131"/>
              </a:xfrm>
            </p:spPr>
            <p:txBody>
              <a:bodyPr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3200" cap="small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</a:t>
                </a:r>
                <a:r>
                  <a:rPr lang="en-US" sz="3200" cap="small" dirty="0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cap="small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l-GR" sz="3200" i="1" cap="small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endParaRPr lang="en-GB" sz="3200" cap="small" dirty="0">
                  <a:solidFill>
                    <a:srgbClr val="0000CC"/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3200" cap="small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</a:t>
                </a:r>
                <a:r>
                  <a:rPr lang="en-US" sz="3200" cap="small" dirty="0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s-CL" sz="3200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dq</a:t>
                </a:r>
                <a:endParaRPr lang="en-GB" sz="3200" dirty="0">
                  <a:solidFill>
                    <a:srgbClr val="0000CC"/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GB" sz="3200" cap="small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Resumen</a:t>
                </a:r>
                <a:r>
                  <a:rPr lang="en-GB" sz="3200" cap="small" dirty="0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cap="small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Transformadas</a:t>
                </a:r>
                <a:endParaRPr lang="en-GB" sz="3200" cap="small" dirty="0">
                  <a:solidFill>
                    <a:srgbClr val="0000CC"/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GB" sz="3200" cap="small" dirty="0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Control </a:t>
                </a:r>
                <a:r>
                  <a:rPr lang="en-GB" sz="3200" cap="small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Vectorial</a:t>
                </a:r>
                <a:r>
                  <a:rPr lang="en-GB" sz="3200" cap="small" dirty="0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cap="small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Conversor</a:t>
                </a:r>
                <a:r>
                  <a:rPr lang="en-GB" sz="3200" cap="small" dirty="0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Front-End</a:t>
                </a:r>
              </a:p>
            </p:txBody>
          </p:sp>
        </mc:Choice>
        <mc:Fallback>
          <p:sp>
            <p:nvSpPr>
              <p:cNvPr id="5" name="Marcador de conteni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42338" y="1666430"/>
                <a:ext cx="6664959" cy="3290131"/>
              </a:xfrm>
              <a:blipFill>
                <a:blip r:embed="rId2"/>
                <a:stretch>
                  <a:fillRect l="-2011" t="-388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507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Marcador de contenido 4"/>
              <p:cNvSpPr>
                <a:spLocks noGrp="1"/>
              </p:cNvSpPr>
              <p:nvPr>
                <p:ph idx="4294967295"/>
              </p:nvPr>
            </p:nvSpPr>
            <p:spPr>
              <a:xfrm>
                <a:off x="642338" y="1666430"/>
                <a:ext cx="7487871" cy="3290131"/>
              </a:xfrm>
            </p:spPr>
            <p:txBody>
              <a:bodyPr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3200" cap="small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</a:t>
                </a:r>
                <a:r>
                  <a:rPr lang="en-US" sz="3200" cap="small" dirty="0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cap="small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l-GR" sz="3200" i="1" cap="small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endParaRPr lang="en-GB" sz="3200" cap="small" dirty="0">
                  <a:solidFill>
                    <a:srgbClr val="0000CC"/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</a:t>
                </a:r>
                <a:r>
                  <a:rPr lang="en-US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dq</a:t>
                </a:r>
                <a:endParaRPr lang="en-GB" sz="3200" cap="small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GB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Resumen</a:t>
                </a: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Transformadas</a:t>
                </a:r>
                <a:endParaRPr lang="en-GB" sz="3200" cap="small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Control </a:t>
                </a:r>
                <a:r>
                  <a:rPr lang="en-GB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Vectorial</a:t>
                </a: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Conversor</a:t>
                </a: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Front-End</a:t>
                </a:r>
              </a:p>
            </p:txBody>
          </p:sp>
        </mc:Choice>
        <mc:Fallback>
          <p:sp>
            <p:nvSpPr>
              <p:cNvPr id="5" name="Marcador de conteni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42338" y="1666430"/>
                <a:ext cx="7487871" cy="3290131"/>
              </a:xfrm>
              <a:blipFill>
                <a:blip r:embed="rId2"/>
                <a:stretch>
                  <a:fillRect l="-1790" t="-388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5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1401"/>
            <a:ext cx="6079067" cy="1223963"/>
          </a:xfrm>
        </p:spPr>
        <p:txBody>
          <a:bodyPr/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Transformada</a:t>
            </a:r>
            <a:r>
              <a:rPr lang="en-US" dirty="0">
                <a:latin typeface="LM Roman 10" panose="00000500000000000000" pitchFamily="50" charset="0"/>
              </a:rPr>
              <a:t> α</a:t>
            </a:r>
            <a:r>
              <a:rPr lang="el-GR" dirty="0"/>
              <a:t>β</a:t>
            </a:r>
            <a:endParaRPr lang="en-GB" dirty="0">
              <a:latin typeface="LM Roman 10" panose="00000500000000000000" pitchFamily="50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BE873F5-20F8-4DC6-99DC-A87B048C0FE6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5807" y="1457469"/>
            <a:ext cx="2432685" cy="25241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16F5E95E-5769-40BB-949F-48AEC690DAB0}"/>
                  </a:ext>
                </a:extLst>
              </p:cNvPr>
              <p:cNvSpPr/>
              <p:nvPr/>
            </p:nvSpPr>
            <p:spPr>
              <a:xfrm>
                <a:off x="-148282" y="2258045"/>
                <a:ext cx="4572000" cy="17235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𝑠𝑒𝑛</m:t>
                      </m:r>
                      <m:d>
                        <m:d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s-CL" sz="1600" dirty="0">
                  <a:solidFill>
                    <a:srgbClr val="0000CC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𝑠𝑒𝑛</m:t>
                      </m:r>
                      <m:d>
                        <m:d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/3</m:t>
                          </m:r>
                        </m:e>
                      </m:d>
                    </m:oMath>
                  </m:oMathPara>
                </a14:m>
                <a:endParaRPr lang="es-CL" i="1" dirty="0">
                  <a:solidFill>
                    <a:srgbClr val="0000CC"/>
                  </a:solidFill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𝑠𝑒𝑛</m:t>
                      </m:r>
                      <m:d>
                        <m:d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𝜔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/3</m:t>
                          </m:r>
                        </m:e>
                      </m:d>
                    </m:oMath>
                  </m:oMathPara>
                </a14:m>
                <a:endParaRPr lang="es-CL" sz="1600" dirty="0">
                  <a:solidFill>
                    <a:srgbClr val="0000CC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ángulo 3">
                <a:extLst>
                  <a:ext uri="{FF2B5EF4-FFF2-40B4-BE49-F238E27FC236}">
                    <a16:creationId xmlns:a16="http://schemas.microsoft.com/office/drawing/2014/main" id="{16F5E95E-5769-40BB-949F-48AEC690DA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8282" y="2258045"/>
                <a:ext cx="4572000" cy="17235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F5B1A337-318C-464D-8056-029596DCF71F}"/>
                  </a:ext>
                </a:extLst>
              </p:cNvPr>
              <p:cNvSpPr/>
              <p:nvPr/>
            </p:nvSpPr>
            <p:spPr>
              <a:xfrm>
                <a:off x="431642" y="1698585"/>
                <a:ext cx="3412152" cy="3864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CL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acc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sSup>
                        <m:sSup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>
                            <m:fPr>
                              <m:type m:val="lin"/>
                              <m:ctrlP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s-CL" i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p>
                        <m:sSup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>
                            <m:fPr>
                              <m:type m:val="lin"/>
                              <m:ctrlP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s-CL" i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s-CL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F5B1A337-318C-464D-8056-029596DCF7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42" y="1698585"/>
                <a:ext cx="3412152" cy="386452"/>
              </a:xfrm>
              <a:prstGeom prst="rect">
                <a:avLst/>
              </a:prstGeom>
              <a:blipFill>
                <a:blip r:embed="rId4"/>
                <a:stretch>
                  <a:fillRect t="-80952" r="-9464" b="-9841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EB012689-C6F6-4CB2-BDAC-427B644F3C74}"/>
                  </a:ext>
                </a:extLst>
              </p:cNvPr>
              <p:cNvSpPr/>
              <p:nvPr/>
            </p:nvSpPr>
            <p:spPr>
              <a:xfrm>
                <a:off x="234777" y="4477617"/>
                <a:ext cx="8007179" cy="3864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CL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acc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si</m:t>
                      </m:r>
                      <m:func>
                        <m:func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fName>
                        <m:e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si</m:t>
                      </m:r>
                      <m:func>
                        <m:func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fName>
                        <m:e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type m:val="lin"/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>
                            <m:fPr>
                              <m:type m:val="lin"/>
                              <m:ctrlP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s-CL" i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si</m:t>
                      </m:r>
                      <m:func>
                        <m:func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fName>
                        <m:e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type m:val="lin"/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p>
                        <m:sSup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>
                            <m:fPr>
                              <m:type m:val="lin"/>
                              <m:ctrlP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s-CL" i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s-CL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EB012689-C6F6-4CB2-BDAC-427B644F3C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77" y="4477617"/>
                <a:ext cx="8007179" cy="386452"/>
              </a:xfrm>
              <a:prstGeom prst="rect">
                <a:avLst/>
              </a:prstGeom>
              <a:blipFill>
                <a:blip r:embed="rId5"/>
                <a:stretch>
                  <a:fillRect t="-107937" r="-3656" b="-1714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2C86CAB8-E381-44B6-8BDE-80E4917F1DC5}"/>
                  </a:ext>
                </a:extLst>
              </p:cNvPr>
              <p:cNvSpPr/>
              <p:nvPr/>
            </p:nvSpPr>
            <p:spPr>
              <a:xfrm>
                <a:off x="234777" y="5128521"/>
                <a:ext cx="200253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CL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acc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sSup>
                        <m:sSup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begChr m:val=""/>
                              <m:ctrlP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s-CL" i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CL" i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s-CL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2C86CAB8-E381-44B6-8BDE-80E4917F1D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77" y="5128521"/>
                <a:ext cx="2002535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3DD5D881-966E-4E74-99CA-B5D5BE47548A}"/>
                  </a:ext>
                </a:extLst>
              </p:cNvPr>
              <p:cNvSpPr/>
              <p:nvPr/>
            </p:nvSpPr>
            <p:spPr>
              <a:xfrm>
                <a:off x="3423431" y="5232331"/>
                <a:ext cx="1629869" cy="4033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CL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acc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</m:oMath>
                  </m:oMathPara>
                </a14:m>
                <a:endParaRPr lang="es-CL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3DD5D881-966E-4E74-99CA-B5D5BE4754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431" y="5232331"/>
                <a:ext cx="1629869" cy="403316"/>
              </a:xfrm>
              <a:prstGeom prst="rect">
                <a:avLst/>
              </a:prstGeom>
              <a:blipFill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91FDCBC4-C9E7-4FFB-A37D-CB31F079544B}"/>
              </a:ext>
            </a:extLst>
          </p:cNvPr>
          <p:cNvSpPr/>
          <p:nvPr/>
        </p:nvSpPr>
        <p:spPr>
          <a:xfrm>
            <a:off x="2490560" y="5232331"/>
            <a:ext cx="679622" cy="386452"/>
          </a:xfrm>
          <a:prstGeom prst="righ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L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DDDBEDCB-7911-4A54-A4B3-D873FA34CF3F}"/>
                  </a:ext>
                </a:extLst>
              </p:cNvPr>
              <p:cNvSpPr/>
              <p:nvPr/>
            </p:nvSpPr>
            <p:spPr>
              <a:xfrm>
                <a:off x="5528807" y="1800171"/>
                <a:ext cx="402866" cy="372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CL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acc>
                    </m:oMath>
                  </m:oMathPara>
                </a14:m>
                <a:endParaRPr lang="es-CL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DDDBEDCB-7911-4A54-A4B3-D873FA34CF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807" y="1800171"/>
                <a:ext cx="402866" cy="372218"/>
              </a:xfrm>
              <a:prstGeom prst="rect">
                <a:avLst/>
              </a:prstGeom>
              <a:blipFill>
                <a:blip r:embed="rId8"/>
                <a:stretch>
                  <a:fillRect r="-6061" b="-1475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39E7F7F8-28D1-4468-AD8D-9E8D4BAE7693}"/>
              </a:ext>
            </a:extLst>
          </p:cNvPr>
          <p:cNvCxnSpPr/>
          <p:nvPr/>
        </p:nvCxnSpPr>
        <p:spPr>
          <a:xfrm flipV="1">
            <a:off x="5295127" y="2125250"/>
            <a:ext cx="233680" cy="6344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09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68399F-0D71-4894-B530-27E2E0D78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0800" y="-101600"/>
            <a:ext cx="6159939" cy="1325563"/>
          </a:xfrm>
        </p:spPr>
        <p:txBody>
          <a:bodyPr/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Transformada</a:t>
            </a:r>
            <a:r>
              <a:rPr lang="en-US" dirty="0">
                <a:latin typeface="LM Roman 10" panose="00000500000000000000" pitchFamily="50" charset="0"/>
              </a:rPr>
              <a:t> α</a:t>
            </a:r>
            <a:r>
              <a:rPr lang="el-GR" dirty="0"/>
              <a:t>β</a:t>
            </a:r>
            <a:endParaRPr lang="es-CL" dirty="0">
              <a:latin typeface="LM Roman 10" panose="00000500000000000000" pitchFamily="50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EBDC971-0232-4241-99A3-2542B0073A66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5375" y="2392990"/>
            <a:ext cx="2432685" cy="25241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E45728F-6F19-49EA-8761-5A999279EE04}"/>
              </a:ext>
            </a:extLst>
          </p:cNvPr>
          <p:cNvPicPr/>
          <p:nvPr/>
        </p:nvPicPr>
        <p:blipFill rotWithShape="1">
          <a:blip r:embed="rId3" cstate="print"/>
          <a:srcRect l="62397" b="24538"/>
          <a:stretch/>
        </p:blipFill>
        <p:spPr bwMode="auto">
          <a:xfrm>
            <a:off x="5384801" y="2088720"/>
            <a:ext cx="2366674" cy="268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4210A38C-7912-4037-A271-2B1EE9EC3E88}"/>
              </a:ext>
            </a:extLst>
          </p:cNvPr>
          <p:cNvSpPr/>
          <p:nvPr/>
        </p:nvSpPr>
        <p:spPr>
          <a:xfrm>
            <a:off x="4309962" y="3507217"/>
            <a:ext cx="679622" cy="295669"/>
          </a:xfrm>
          <a:prstGeom prst="righ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4BBE559A-DFE1-4E3E-BA93-0642CD1A5B3C}"/>
                  </a:ext>
                </a:extLst>
              </p:cNvPr>
              <p:cNvSpPr/>
              <p:nvPr/>
            </p:nvSpPr>
            <p:spPr>
              <a:xfrm>
                <a:off x="1716444" y="5023100"/>
                <a:ext cx="200253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CL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acc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CL" i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sSup>
                        <m:sSup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begChr m:val=""/>
                              <m:ctrlP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s-CL" i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CL" i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s-CL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4BBE559A-DFE1-4E3E-BA93-0642CD1A5B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444" y="5023100"/>
                <a:ext cx="2002535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1C53FBCB-CFB0-4C09-ACEF-F4ADFA1EABC7}"/>
                  </a:ext>
                </a:extLst>
              </p:cNvPr>
              <p:cNvSpPr/>
              <p:nvPr/>
            </p:nvSpPr>
            <p:spPr>
              <a:xfrm>
                <a:off x="5963431" y="4715457"/>
                <a:ext cx="1629869" cy="4033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CL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acc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</m:oMath>
                  </m:oMathPara>
                </a14:m>
                <a:endParaRPr lang="es-CL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1C53FBCB-CFB0-4C09-ACEF-F4ADFA1EAB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431" y="4715457"/>
                <a:ext cx="1629869" cy="403316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271F0F2F-B535-4D5F-9D1C-0DB44C4DB488}"/>
                  </a:ext>
                </a:extLst>
              </p:cNvPr>
              <p:cNvSpPr/>
              <p:nvPr/>
            </p:nvSpPr>
            <p:spPr>
              <a:xfrm>
                <a:off x="2261237" y="2751313"/>
                <a:ext cx="402866" cy="372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CL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acc>
                    </m:oMath>
                  </m:oMathPara>
                </a14:m>
                <a:endParaRPr lang="es-CL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271F0F2F-B535-4D5F-9D1C-0DB44C4DB4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237" y="2751313"/>
                <a:ext cx="402866" cy="372218"/>
              </a:xfrm>
              <a:prstGeom prst="rect">
                <a:avLst/>
              </a:prstGeom>
              <a:blipFill>
                <a:blip r:embed="rId6"/>
                <a:stretch>
                  <a:fillRect r="-6061" b="-1475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7DD1B915-089A-46FC-8299-3E128866A9BB}"/>
              </a:ext>
            </a:extLst>
          </p:cNvPr>
          <p:cNvCxnSpPr/>
          <p:nvPr/>
        </p:nvCxnSpPr>
        <p:spPr>
          <a:xfrm flipV="1">
            <a:off x="2094727" y="3026119"/>
            <a:ext cx="233680" cy="6344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56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F15B0-DD2E-4773-BFBC-DD0725C5E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Transformada</a:t>
            </a:r>
            <a:r>
              <a:rPr lang="en-US" dirty="0">
                <a:latin typeface="LM Roman 10" panose="00000500000000000000" pitchFamily="50" charset="0"/>
              </a:rPr>
              <a:t> α</a:t>
            </a:r>
            <a:r>
              <a:rPr lang="el-GR" dirty="0"/>
              <a:t>β</a:t>
            </a:r>
            <a:endParaRPr lang="es-CL" dirty="0">
              <a:latin typeface="LM Roman 10" panose="00000500000000000000" pitchFamily="50" charset="0"/>
            </a:endParaRPr>
          </a:p>
        </p:txBody>
      </p:sp>
      <p:grpSp>
        <p:nvGrpSpPr>
          <p:cNvPr id="249" name="Grupo 248">
            <a:extLst>
              <a:ext uri="{FF2B5EF4-FFF2-40B4-BE49-F238E27FC236}">
                <a16:creationId xmlns:a16="http://schemas.microsoft.com/office/drawing/2014/main" id="{8258DC54-2559-4654-BDCE-8C1100E47330}"/>
              </a:ext>
            </a:extLst>
          </p:cNvPr>
          <p:cNvGrpSpPr/>
          <p:nvPr/>
        </p:nvGrpSpPr>
        <p:grpSpPr>
          <a:xfrm>
            <a:off x="968680" y="1349113"/>
            <a:ext cx="7150100" cy="1706970"/>
            <a:chOff x="666750" y="1109529"/>
            <a:chExt cx="7150100" cy="17069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ángulo 2">
                  <a:extLst>
                    <a:ext uri="{FF2B5EF4-FFF2-40B4-BE49-F238E27FC236}">
                      <a16:creationId xmlns:a16="http://schemas.microsoft.com/office/drawing/2014/main" id="{79A0AC68-1ACD-4430-B9FF-EB0BA0621437}"/>
                    </a:ext>
                  </a:extLst>
                </p:cNvPr>
                <p:cNvSpPr/>
                <p:nvPr/>
              </p:nvSpPr>
              <p:spPr>
                <a:xfrm>
                  <a:off x="4197302" y="1693347"/>
                  <a:ext cx="3461845" cy="972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s-CL" i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  <m:e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mr>
                              <m:mr>
                                <m:e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s-CL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s-CL" i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s-CL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s-CL" i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mr>
                            </m:m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3" name="Rectángulo 2">
                  <a:extLst>
                    <a:ext uri="{FF2B5EF4-FFF2-40B4-BE49-F238E27FC236}">
                      <a16:creationId xmlns:a16="http://schemas.microsoft.com/office/drawing/2014/main" id="{79A0AC68-1ACD-4430-B9FF-EB0BA062143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7302" y="1693347"/>
                  <a:ext cx="3461845" cy="97270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82B31E57-4A09-40EF-B9BC-C5A095386F6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44360" y="1773298"/>
              <a:ext cx="573088" cy="812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FA32B8F6-F9B2-43C7-98C2-3F65BC6E1DBC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531660" y="1768535"/>
              <a:ext cx="592138" cy="830263"/>
            </a:xfrm>
            <a:custGeom>
              <a:avLst/>
              <a:gdLst>
                <a:gd name="T0" fmla="*/ 0 w 373"/>
                <a:gd name="T1" fmla="*/ 0 h 523"/>
                <a:gd name="T2" fmla="*/ 373 w 373"/>
                <a:gd name="T3" fmla="*/ 0 h 523"/>
                <a:gd name="T4" fmla="*/ 373 w 373"/>
                <a:gd name="T5" fmla="*/ 523 h 523"/>
                <a:gd name="T6" fmla="*/ 0 w 373"/>
                <a:gd name="T7" fmla="*/ 523 h 523"/>
                <a:gd name="T8" fmla="*/ 0 w 373"/>
                <a:gd name="T9" fmla="*/ 0 h 523"/>
                <a:gd name="T10" fmla="*/ 11 w 373"/>
                <a:gd name="T11" fmla="*/ 515 h 523"/>
                <a:gd name="T12" fmla="*/ 4 w 373"/>
                <a:gd name="T13" fmla="*/ 512 h 523"/>
                <a:gd name="T14" fmla="*/ 365 w 373"/>
                <a:gd name="T15" fmla="*/ 512 h 523"/>
                <a:gd name="T16" fmla="*/ 362 w 373"/>
                <a:gd name="T17" fmla="*/ 515 h 523"/>
                <a:gd name="T18" fmla="*/ 362 w 373"/>
                <a:gd name="T19" fmla="*/ 3 h 523"/>
                <a:gd name="T20" fmla="*/ 365 w 373"/>
                <a:gd name="T21" fmla="*/ 11 h 523"/>
                <a:gd name="T22" fmla="*/ 4 w 373"/>
                <a:gd name="T23" fmla="*/ 11 h 523"/>
                <a:gd name="T24" fmla="*/ 11 w 373"/>
                <a:gd name="T25" fmla="*/ 3 h 523"/>
                <a:gd name="T26" fmla="*/ 11 w 373"/>
                <a:gd name="T27" fmla="*/ 515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73" h="523">
                  <a:moveTo>
                    <a:pt x="0" y="0"/>
                  </a:moveTo>
                  <a:lnTo>
                    <a:pt x="373" y="0"/>
                  </a:lnTo>
                  <a:lnTo>
                    <a:pt x="373" y="523"/>
                  </a:lnTo>
                  <a:lnTo>
                    <a:pt x="0" y="523"/>
                  </a:lnTo>
                  <a:lnTo>
                    <a:pt x="0" y="0"/>
                  </a:lnTo>
                  <a:close/>
                  <a:moveTo>
                    <a:pt x="11" y="515"/>
                  </a:moveTo>
                  <a:lnTo>
                    <a:pt x="4" y="512"/>
                  </a:lnTo>
                  <a:lnTo>
                    <a:pt x="365" y="512"/>
                  </a:lnTo>
                  <a:lnTo>
                    <a:pt x="362" y="515"/>
                  </a:lnTo>
                  <a:lnTo>
                    <a:pt x="362" y="3"/>
                  </a:lnTo>
                  <a:lnTo>
                    <a:pt x="365" y="11"/>
                  </a:lnTo>
                  <a:lnTo>
                    <a:pt x="4" y="11"/>
                  </a:lnTo>
                  <a:lnTo>
                    <a:pt x="11" y="3"/>
                  </a:lnTo>
                  <a:lnTo>
                    <a:pt x="11" y="5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4" name="Rectangle 9">
              <a:extLst>
                <a:ext uri="{FF2B5EF4-FFF2-40B4-BE49-F238E27FC236}">
                  <a16:creationId xmlns:a16="http://schemas.microsoft.com/office/drawing/2014/main" id="{059C009A-AB5A-43FD-831B-DF63B11AB02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83267" y="2064758"/>
              <a:ext cx="365125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altLang="es-CL" sz="1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3/2</a:t>
              </a:r>
              <a:endPara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4949778A-D03C-40C6-8769-31D9CE3BD67B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177648" y="1884423"/>
              <a:ext cx="366713" cy="46038"/>
            </a:xfrm>
            <a:custGeom>
              <a:avLst/>
              <a:gdLst>
                <a:gd name="T0" fmla="*/ 231 w 231"/>
                <a:gd name="T1" fmla="*/ 18 h 29"/>
                <a:gd name="T2" fmla="*/ 26 w 231"/>
                <a:gd name="T3" fmla="*/ 18 h 29"/>
                <a:gd name="T4" fmla="*/ 26 w 231"/>
                <a:gd name="T5" fmla="*/ 14 h 29"/>
                <a:gd name="T6" fmla="*/ 231 w 231"/>
                <a:gd name="T7" fmla="*/ 14 h 29"/>
                <a:gd name="T8" fmla="*/ 231 w 231"/>
                <a:gd name="T9" fmla="*/ 18 h 29"/>
                <a:gd name="T10" fmla="*/ 30 w 231"/>
                <a:gd name="T11" fmla="*/ 29 h 29"/>
                <a:gd name="T12" fmla="*/ 0 w 231"/>
                <a:gd name="T13" fmla="*/ 14 h 29"/>
                <a:gd name="T14" fmla="*/ 30 w 231"/>
                <a:gd name="T15" fmla="*/ 0 h 29"/>
                <a:gd name="T16" fmla="*/ 30 w 231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29">
                  <a:moveTo>
                    <a:pt x="231" y="18"/>
                  </a:moveTo>
                  <a:lnTo>
                    <a:pt x="26" y="18"/>
                  </a:lnTo>
                  <a:lnTo>
                    <a:pt x="26" y="14"/>
                  </a:lnTo>
                  <a:lnTo>
                    <a:pt x="231" y="14"/>
                  </a:lnTo>
                  <a:lnTo>
                    <a:pt x="231" y="18"/>
                  </a:lnTo>
                  <a:close/>
                  <a:moveTo>
                    <a:pt x="30" y="29"/>
                  </a:moveTo>
                  <a:lnTo>
                    <a:pt x="0" y="14"/>
                  </a:lnTo>
                  <a:lnTo>
                    <a:pt x="30" y="0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5E572682-B4A4-4FFB-B28C-698DCDCC5D92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172886" y="2133660"/>
              <a:ext cx="365125" cy="46038"/>
            </a:xfrm>
            <a:custGeom>
              <a:avLst/>
              <a:gdLst>
                <a:gd name="T0" fmla="*/ 230 w 230"/>
                <a:gd name="T1" fmla="*/ 18 h 29"/>
                <a:gd name="T2" fmla="*/ 26 w 230"/>
                <a:gd name="T3" fmla="*/ 18 h 29"/>
                <a:gd name="T4" fmla="*/ 26 w 230"/>
                <a:gd name="T5" fmla="*/ 15 h 29"/>
                <a:gd name="T6" fmla="*/ 230 w 230"/>
                <a:gd name="T7" fmla="*/ 15 h 29"/>
                <a:gd name="T8" fmla="*/ 230 w 230"/>
                <a:gd name="T9" fmla="*/ 18 h 29"/>
                <a:gd name="T10" fmla="*/ 29 w 230"/>
                <a:gd name="T11" fmla="*/ 29 h 29"/>
                <a:gd name="T12" fmla="*/ 0 w 230"/>
                <a:gd name="T13" fmla="*/ 15 h 29"/>
                <a:gd name="T14" fmla="*/ 29 w 230"/>
                <a:gd name="T15" fmla="*/ 0 h 29"/>
                <a:gd name="T16" fmla="*/ 29 w 230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29">
                  <a:moveTo>
                    <a:pt x="230" y="18"/>
                  </a:moveTo>
                  <a:lnTo>
                    <a:pt x="26" y="18"/>
                  </a:lnTo>
                  <a:lnTo>
                    <a:pt x="26" y="15"/>
                  </a:lnTo>
                  <a:lnTo>
                    <a:pt x="230" y="15"/>
                  </a:lnTo>
                  <a:lnTo>
                    <a:pt x="230" y="18"/>
                  </a:lnTo>
                  <a:close/>
                  <a:moveTo>
                    <a:pt x="29" y="29"/>
                  </a:moveTo>
                  <a:lnTo>
                    <a:pt x="0" y="15"/>
                  </a:lnTo>
                  <a:lnTo>
                    <a:pt x="29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616AF19B-B7F7-46E5-A7A2-4F7F982D7FAD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177648" y="2389248"/>
              <a:ext cx="366713" cy="46038"/>
            </a:xfrm>
            <a:custGeom>
              <a:avLst/>
              <a:gdLst>
                <a:gd name="T0" fmla="*/ 231 w 231"/>
                <a:gd name="T1" fmla="*/ 18 h 29"/>
                <a:gd name="T2" fmla="*/ 26 w 231"/>
                <a:gd name="T3" fmla="*/ 18 h 29"/>
                <a:gd name="T4" fmla="*/ 26 w 231"/>
                <a:gd name="T5" fmla="*/ 15 h 29"/>
                <a:gd name="T6" fmla="*/ 231 w 231"/>
                <a:gd name="T7" fmla="*/ 15 h 29"/>
                <a:gd name="T8" fmla="*/ 231 w 231"/>
                <a:gd name="T9" fmla="*/ 18 h 29"/>
                <a:gd name="T10" fmla="*/ 30 w 231"/>
                <a:gd name="T11" fmla="*/ 29 h 29"/>
                <a:gd name="T12" fmla="*/ 0 w 231"/>
                <a:gd name="T13" fmla="*/ 15 h 29"/>
                <a:gd name="T14" fmla="*/ 30 w 231"/>
                <a:gd name="T15" fmla="*/ 0 h 29"/>
                <a:gd name="T16" fmla="*/ 30 w 231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29">
                  <a:moveTo>
                    <a:pt x="231" y="18"/>
                  </a:moveTo>
                  <a:lnTo>
                    <a:pt x="26" y="18"/>
                  </a:lnTo>
                  <a:lnTo>
                    <a:pt x="26" y="15"/>
                  </a:lnTo>
                  <a:lnTo>
                    <a:pt x="231" y="15"/>
                  </a:lnTo>
                  <a:lnTo>
                    <a:pt x="231" y="18"/>
                  </a:lnTo>
                  <a:close/>
                  <a:moveTo>
                    <a:pt x="30" y="29"/>
                  </a:moveTo>
                  <a:lnTo>
                    <a:pt x="0" y="15"/>
                  </a:lnTo>
                  <a:lnTo>
                    <a:pt x="30" y="0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A5C6DAB5-F646-4123-AF5A-1DF538A89D9D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2123798" y="1901885"/>
              <a:ext cx="365125" cy="46038"/>
            </a:xfrm>
            <a:custGeom>
              <a:avLst/>
              <a:gdLst>
                <a:gd name="T0" fmla="*/ 230 w 230"/>
                <a:gd name="T1" fmla="*/ 18 h 29"/>
                <a:gd name="T2" fmla="*/ 25 w 230"/>
                <a:gd name="T3" fmla="*/ 18 h 29"/>
                <a:gd name="T4" fmla="*/ 25 w 230"/>
                <a:gd name="T5" fmla="*/ 14 h 29"/>
                <a:gd name="T6" fmla="*/ 230 w 230"/>
                <a:gd name="T7" fmla="*/ 14 h 29"/>
                <a:gd name="T8" fmla="*/ 230 w 230"/>
                <a:gd name="T9" fmla="*/ 18 h 29"/>
                <a:gd name="T10" fmla="*/ 29 w 230"/>
                <a:gd name="T11" fmla="*/ 29 h 29"/>
                <a:gd name="T12" fmla="*/ 0 w 230"/>
                <a:gd name="T13" fmla="*/ 14 h 29"/>
                <a:gd name="T14" fmla="*/ 29 w 230"/>
                <a:gd name="T15" fmla="*/ 0 h 29"/>
                <a:gd name="T16" fmla="*/ 29 w 230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29">
                  <a:moveTo>
                    <a:pt x="230" y="18"/>
                  </a:moveTo>
                  <a:lnTo>
                    <a:pt x="25" y="18"/>
                  </a:lnTo>
                  <a:lnTo>
                    <a:pt x="25" y="14"/>
                  </a:lnTo>
                  <a:lnTo>
                    <a:pt x="230" y="14"/>
                  </a:lnTo>
                  <a:lnTo>
                    <a:pt x="230" y="18"/>
                  </a:lnTo>
                  <a:close/>
                  <a:moveTo>
                    <a:pt x="29" y="29"/>
                  </a:moveTo>
                  <a:lnTo>
                    <a:pt x="0" y="14"/>
                  </a:lnTo>
                  <a:lnTo>
                    <a:pt x="29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5865F45A-0E47-4F9F-A57D-15BAA70CF873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2134910" y="2382898"/>
              <a:ext cx="360363" cy="47625"/>
            </a:xfrm>
            <a:custGeom>
              <a:avLst/>
              <a:gdLst>
                <a:gd name="T0" fmla="*/ 227 w 227"/>
                <a:gd name="T1" fmla="*/ 19 h 30"/>
                <a:gd name="T2" fmla="*/ 26 w 227"/>
                <a:gd name="T3" fmla="*/ 19 h 30"/>
                <a:gd name="T4" fmla="*/ 26 w 227"/>
                <a:gd name="T5" fmla="*/ 15 h 30"/>
                <a:gd name="T6" fmla="*/ 227 w 227"/>
                <a:gd name="T7" fmla="*/ 15 h 30"/>
                <a:gd name="T8" fmla="*/ 227 w 227"/>
                <a:gd name="T9" fmla="*/ 19 h 30"/>
                <a:gd name="T10" fmla="*/ 29 w 227"/>
                <a:gd name="T11" fmla="*/ 30 h 30"/>
                <a:gd name="T12" fmla="*/ 0 w 227"/>
                <a:gd name="T13" fmla="*/ 15 h 30"/>
                <a:gd name="T14" fmla="*/ 29 w 227"/>
                <a:gd name="T15" fmla="*/ 0 h 30"/>
                <a:gd name="T16" fmla="*/ 29 w 227"/>
                <a:gd name="T1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30">
                  <a:moveTo>
                    <a:pt x="227" y="19"/>
                  </a:moveTo>
                  <a:lnTo>
                    <a:pt x="26" y="19"/>
                  </a:lnTo>
                  <a:lnTo>
                    <a:pt x="26" y="15"/>
                  </a:lnTo>
                  <a:lnTo>
                    <a:pt x="227" y="15"/>
                  </a:lnTo>
                  <a:lnTo>
                    <a:pt x="227" y="19"/>
                  </a:lnTo>
                  <a:close/>
                  <a:moveTo>
                    <a:pt x="29" y="30"/>
                  </a:moveTo>
                  <a:lnTo>
                    <a:pt x="0" y="15"/>
                  </a:lnTo>
                  <a:lnTo>
                    <a:pt x="29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12" name="Rectangle 209">
              <a:extLst>
                <a:ext uri="{FF2B5EF4-FFF2-40B4-BE49-F238E27FC236}">
                  <a16:creationId xmlns:a16="http://schemas.microsoft.com/office/drawing/2014/main" id="{6C84CC75-8DF5-4EBD-BAA2-2F4EDC043B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38011" y="1556604"/>
              <a:ext cx="806450" cy="23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altLang="es-CL" sz="1200" b="0" i="0" u="none" strike="noStrike" cap="none" normalizeH="0" baseline="0" dirty="0">
                  <a:ln>
                    <a:noFill/>
                  </a:ln>
                  <a:solidFill>
                    <a:srgbClr val="008000"/>
                  </a:solidFill>
                  <a:effectLst/>
                  <a:latin typeface="Verdana" panose="020B0604030504040204" pitchFamily="34" charset="0"/>
                </a:rPr>
                <a:t>Símbolo </a:t>
              </a:r>
              <a:endPara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1" name="Rectángulo 220">
                  <a:extLst>
                    <a:ext uri="{FF2B5EF4-FFF2-40B4-BE49-F238E27FC236}">
                      <a16:creationId xmlns:a16="http://schemas.microsoft.com/office/drawing/2014/main" id="{3395226A-F6C0-4EA3-9B31-CC6481493122}"/>
                    </a:ext>
                  </a:extLst>
                </p:cNvPr>
                <p:cNvSpPr/>
                <p:nvPr/>
              </p:nvSpPr>
              <p:spPr>
                <a:xfrm>
                  <a:off x="713739" y="1667984"/>
                  <a:ext cx="50988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221" name="Rectángulo 220">
                  <a:extLst>
                    <a:ext uri="{FF2B5EF4-FFF2-40B4-BE49-F238E27FC236}">
                      <a16:creationId xmlns:a16="http://schemas.microsoft.com/office/drawing/2014/main" id="{3395226A-F6C0-4EA3-9B31-CC648149312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739" y="1667984"/>
                  <a:ext cx="509883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2" name="Rectángulo 221">
                  <a:extLst>
                    <a:ext uri="{FF2B5EF4-FFF2-40B4-BE49-F238E27FC236}">
                      <a16:creationId xmlns:a16="http://schemas.microsoft.com/office/drawing/2014/main" id="{562094FB-9832-429F-BB71-DC2DF33AFA2A}"/>
                    </a:ext>
                  </a:extLst>
                </p:cNvPr>
                <p:cNvSpPr/>
                <p:nvPr/>
              </p:nvSpPr>
              <p:spPr>
                <a:xfrm>
                  <a:off x="711430" y="1979157"/>
                  <a:ext cx="51450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222" name="Rectángulo 221">
                  <a:extLst>
                    <a:ext uri="{FF2B5EF4-FFF2-40B4-BE49-F238E27FC236}">
                      <a16:creationId xmlns:a16="http://schemas.microsoft.com/office/drawing/2014/main" id="{562094FB-9832-429F-BB71-DC2DF33AFA2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430" y="1979157"/>
                  <a:ext cx="514500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3" name="Rectángulo 222">
                  <a:extLst>
                    <a:ext uri="{FF2B5EF4-FFF2-40B4-BE49-F238E27FC236}">
                      <a16:creationId xmlns:a16="http://schemas.microsoft.com/office/drawing/2014/main" id="{5EDCC6CC-0995-4B36-8108-B153B200CA3E}"/>
                    </a:ext>
                  </a:extLst>
                </p:cNvPr>
                <p:cNvSpPr/>
                <p:nvPr/>
              </p:nvSpPr>
              <p:spPr>
                <a:xfrm>
                  <a:off x="723549" y="2247238"/>
                  <a:ext cx="49026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223" name="Rectángulo 222">
                  <a:extLst>
                    <a:ext uri="{FF2B5EF4-FFF2-40B4-BE49-F238E27FC236}">
                      <a16:creationId xmlns:a16="http://schemas.microsoft.com/office/drawing/2014/main" id="{5EDCC6CC-0995-4B36-8108-B153B200CA3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549" y="2247238"/>
                  <a:ext cx="490262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4" name="Rectángulo 223">
                  <a:extLst>
                    <a:ext uri="{FF2B5EF4-FFF2-40B4-BE49-F238E27FC236}">
                      <a16:creationId xmlns:a16="http://schemas.microsoft.com/office/drawing/2014/main" id="{816915E2-ACDC-4740-8881-58E0A2668218}"/>
                    </a:ext>
                  </a:extLst>
                </p:cNvPr>
                <p:cNvSpPr/>
                <p:nvPr/>
              </p:nvSpPr>
              <p:spPr>
                <a:xfrm>
                  <a:off x="2457266" y="1701284"/>
                  <a:ext cx="51725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224" name="Rectángulo 223">
                  <a:extLst>
                    <a:ext uri="{FF2B5EF4-FFF2-40B4-BE49-F238E27FC236}">
                      <a16:creationId xmlns:a16="http://schemas.microsoft.com/office/drawing/2014/main" id="{816915E2-ACDC-4740-8881-58E0A26682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7266" y="1701284"/>
                  <a:ext cx="517256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5" name="Rectángulo 224">
                  <a:extLst>
                    <a:ext uri="{FF2B5EF4-FFF2-40B4-BE49-F238E27FC236}">
                      <a16:creationId xmlns:a16="http://schemas.microsoft.com/office/drawing/2014/main" id="{FEB9EA7B-A07B-494B-846A-55E27E3C0794}"/>
                    </a:ext>
                  </a:extLst>
                </p:cNvPr>
                <p:cNvSpPr/>
                <p:nvPr/>
              </p:nvSpPr>
              <p:spPr>
                <a:xfrm>
                  <a:off x="2455663" y="2198232"/>
                  <a:ext cx="520463" cy="39408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sub>
                        </m:sSub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225" name="Rectángulo 224">
                  <a:extLst>
                    <a:ext uri="{FF2B5EF4-FFF2-40B4-BE49-F238E27FC236}">
                      <a16:creationId xmlns:a16="http://schemas.microsoft.com/office/drawing/2014/main" id="{FEB9EA7B-A07B-494B-846A-55E27E3C079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5663" y="2198232"/>
                  <a:ext cx="520463" cy="394082"/>
                </a:xfrm>
                <a:prstGeom prst="rect">
                  <a:avLst/>
                </a:prstGeom>
                <a:blipFill>
                  <a:blip r:embed="rId7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3" name="Rectángulo: esquinas redondeadas 242">
              <a:extLst>
                <a:ext uri="{FF2B5EF4-FFF2-40B4-BE49-F238E27FC236}">
                  <a16:creationId xmlns:a16="http://schemas.microsoft.com/office/drawing/2014/main" id="{57DF416E-48A0-4F64-A30A-562D9DCC03DA}"/>
                </a:ext>
              </a:extLst>
            </p:cNvPr>
            <p:cNvSpPr/>
            <p:nvPr/>
          </p:nvSpPr>
          <p:spPr>
            <a:xfrm>
              <a:off x="666750" y="1466850"/>
              <a:ext cx="7150100" cy="1349649"/>
            </a:xfrm>
            <a:prstGeom prst="roundRect">
              <a:avLst>
                <a:gd name="adj" fmla="val 10219"/>
              </a:avLst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5" name="Rectángulo 244">
                  <a:extLst>
                    <a:ext uri="{FF2B5EF4-FFF2-40B4-BE49-F238E27FC236}">
                      <a16:creationId xmlns:a16="http://schemas.microsoft.com/office/drawing/2014/main" id="{FDBDE458-78FB-496C-9F39-9041C876DF01}"/>
                    </a:ext>
                  </a:extLst>
                </p:cNvPr>
                <p:cNvSpPr/>
                <p:nvPr/>
              </p:nvSpPr>
              <p:spPr>
                <a:xfrm>
                  <a:off x="3415449" y="1109529"/>
                  <a:ext cx="127150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𝒂𝒃𝒄</m:t>
                        </m:r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𝜶𝜷</m:t>
                        </m:r>
                      </m:oMath>
                    </m:oMathPara>
                  </a14:m>
                  <a:endParaRPr lang="es-CL" b="1" dirty="0">
                    <a:solidFill>
                      <a:srgbClr val="0000CC"/>
                    </a:solidFill>
                  </a:endParaRPr>
                </a:p>
              </p:txBody>
            </p:sp>
          </mc:Choice>
          <mc:Fallback xmlns="">
            <p:sp>
              <p:nvSpPr>
                <p:cNvPr id="245" name="Rectángulo 244">
                  <a:extLst>
                    <a:ext uri="{FF2B5EF4-FFF2-40B4-BE49-F238E27FC236}">
                      <a16:creationId xmlns:a16="http://schemas.microsoft.com/office/drawing/2014/main" id="{FDBDE458-78FB-496C-9F39-9041C876DF0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5449" y="1109529"/>
                  <a:ext cx="1271502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8" name="Grupo 247">
            <a:extLst>
              <a:ext uri="{FF2B5EF4-FFF2-40B4-BE49-F238E27FC236}">
                <a16:creationId xmlns:a16="http://schemas.microsoft.com/office/drawing/2014/main" id="{E38FD6C5-4DAC-4297-B757-6F3EBF597DD3}"/>
              </a:ext>
            </a:extLst>
          </p:cNvPr>
          <p:cNvGrpSpPr/>
          <p:nvPr/>
        </p:nvGrpSpPr>
        <p:grpSpPr>
          <a:xfrm>
            <a:off x="968680" y="3091669"/>
            <a:ext cx="7150100" cy="1760556"/>
            <a:chOff x="666750" y="3170746"/>
            <a:chExt cx="7150100" cy="17605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ángulo 3">
                  <a:extLst>
                    <a:ext uri="{FF2B5EF4-FFF2-40B4-BE49-F238E27FC236}">
                      <a16:creationId xmlns:a16="http://schemas.microsoft.com/office/drawing/2014/main" id="{7D58D137-1AC4-4153-9E2F-725F6AE83954}"/>
                    </a:ext>
                  </a:extLst>
                </p:cNvPr>
                <p:cNvSpPr/>
                <p:nvPr/>
              </p:nvSpPr>
              <p:spPr>
                <a:xfrm>
                  <a:off x="4275908" y="3793900"/>
                  <a:ext cx="3368230" cy="10101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s-CL" i="0">
                            <a:latin typeface="Cambria Math" panose="02040503050406030204" pitchFamily="18" charset="0"/>
                          </a:rPr>
                          <m:t>= 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  <m:e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s-CL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s-CL" i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mr>
                              <m:mr>
                                <m:e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  <m:e>
                                  <m:r>
                                    <a:rPr lang="es-CL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type m:val="lin"/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CL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s-CL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s-CL" i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mr>
                            </m:m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𝜓</m:t>
                                      </m:r>
                                    </m:e>
                                    <m:sub>
                                      <m:r>
                                        <a:rPr lang="es-CL" i="1"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4" name="Rectángulo 3">
                  <a:extLst>
                    <a:ext uri="{FF2B5EF4-FFF2-40B4-BE49-F238E27FC236}">
                      <a16:creationId xmlns:a16="http://schemas.microsoft.com/office/drawing/2014/main" id="{7D58D137-1AC4-4153-9E2F-725F6AE8395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5908" y="3793900"/>
                  <a:ext cx="3368230" cy="101014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9" name="Rectangle 7">
              <a:extLst>
                <a:ext uri="{FF2B5EF4-FFF2-40B4-BE49-F238E27FC236}">
                  <a16:creationId xmlns:a16="http://schemas.microsoft.com/office/drawing/2014/main" id="{A1754B3C-724F-4EC1-B2F2-D6126BA989C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88858" y="3892574"/>
              <a:ext cx="573088" cy="812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30" name="Freeform 8">
              <a:extLst>
                <a:ext uri="{FF2B5EF4-FFF2-40B4-BE49-F238E27FC236}">
                  <a16:creationId xmlns:a16="http://schemas.microsoft.com/office/drawing/2014/main" id="{D8F543DE-A940-42CA-A28A-87A8AC28B273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576158" y="3887811"/>
              <a:ext cx="592138" cy="830263"/>
            </a:xfrm>
            <a:custGeom>
              <a:avLst/>
              <a:gdLst>
                <a:gd name="T0" fmla="*/ 0 w 373"/>
                <a:gd name="T1" fmla="*/ 0 h 523"/>
                <a:gd name="T2" fmla="*/ 373 w 373"/>
                <a:gd name="T3" fmla="*/ 0 h 523"/>
                <a:gd name="T4" fmla="*/ 373 w 373"/>
                <a:gd name="T5" fmla="*/ 523 h 523"/>
                <a:gd name="T6" fmla="*/ 0 w 373"/>
                <a:gd name="T7" fmla="*/ 523 h 523"/>
                <a:gd name="T8" fmla="*/ 0 w 373"/>
                <a:gd name="T9" fmla="*/ 0 h 523"/>
                <a:gd name="T10" fmla="*/ 11 w 373"/>
                <a:gd name="T11" fmla="*/ 515 h 523"/>
                <a:gd name="T12" fmla="*/ 4 w 373"/>
                <a:gd name="T13" fmla="*/ 512 h 523"/>
                <a:gd name="T14" fmla="*/ 365 w 373"/>
                <a:gd name="T15" fmla="*/ 512 h 523"/>
                <a:gd name="T16" fmla="*/ 362 w 373"/>
                <a:gd name="T17" fmla="*/ 515 h 523"/>
                <a:gd name="T18" fmla="*/ 362 w 373"/>
                <a:gd name="T19" fmla="*/ 3 h 523"/>
                <a:gd name="T20" fmla="*/ 365 w 373"/>
                <a:gd name="T21" fmla="*/ 11 h 523"/>
                <a:gd name="T22" fmla="*/ 4 w 373"/>
                <a:gd name="T23" fmla="*/ 11 h 523"/>
                <a:gd name="T24" fmla="*/ 11 w 373"/>
                <a:gd name="T25" fmla="*/ 3 h 523"/>
                <a:gd name="T26" fmla="*/ 11 w 373"/>
                <a:gd name="T27" fmla="*/ 515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73" h="523">
                  <a:moveTo>
                    <a:pt x="0" y="0"/>
                  </a:moveTo>
                  <a:lnTo>
                    <a:pt x="373" y="0"/>
                  </a:lnTo>
                  <a:lnTo>
                    <a:pt x="373" y="523"/>
                  </a:lnTo>
                  <a:lnTo>
                    <a:pt x="0" y="523"/>
                  </a:lnTo>
                  <a:lnTo>
                    <a:pt x="0" y="0"/>
                  </a:lnTo>
                  <a:close/>
                  <a:moveTo>
                    <a:pt x="11" y="515"/>
                  </a:moveTo>
                  <a:lnTo>
                    <a:pt x="4" y="512"/>
                  </a:lnTo>
                  <a:lnTo>
                    <a:pt x="365" y="512"/>
                  </a:lnTo>
                  <a:lnTo>
                    <a:pt x="362" y="515"/>
                  </a:lnTo>
                  <a:lnTo>
                    <a:pt x="362" y="3"/>
                  </a:lnTo>
                  <a:lnTo>
                    <a:pt x="365" y="11"/>
                  </a:lnTo>
                  <a:lnTo>
                    <a:pt x="4" y="11"/>
                  </a:lnTo>
                  <a:lnTo>
                    <a:pt x="11" y="3"/>
                  </a:lnTo>
                  <a:lnTo>
                    <a:pt x="11" y="5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31" name="Rectangle 9">
              <a:extLst>
                <a:ext uri="{FF2B5EF4-FFF2-40B4-BE49-F238E27FC236}">
                  <a16:creationId xmlns:a16="http://schemas.microsoft.com/office/drawing/2014/main" id="{1ED5EEF3-DBA0-491D-90DE-6F9CA917332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40295" y="4186703"/>
              <a:ext cx="27892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altLang="es-CL" sz="1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2/3</a:t>
              </a:r>
              <a:endPara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Freeform 10">
              <a:extLst>
                <a:ext uri="{FF2B5EF4-FFF2-40B4-BE49-F238E27FC236}">
                  <a16:creationId xmlns:a16="http://schemas.microsoft.com/office/drawing/2014/main" id="{99E5D7DA-11CF-4ECF-B075-D2B8E78DBC4E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2150556" y="4007241"/>
              <a:ext cx="366713" cy="46038"/>
            </a:xfrm>
            <a:custGeom>
              <a:avLst/>
              <a:gdLst>
                <a:gd name="T0" fmla="*/ 231 w 231"/>
                <a:gd name="T1" fmla="*/ 18 h 29"/>
                <a:gd name="T2" fmla="*/ 26 w 231"/>
                <a:gd name="T3" fmla="*/ 18 h 29"/>
                <a:gd name="T4" fmla="*/ 26 w 231"/>
                <a:gd name="T5" fmla="*/ 14 h 29"/>
                <a:gd name="T6" fmla="*/ 231 w 231"/>
                <a:gd name="T7" fmla="*/ 14 h 29"/>
                <a:gd name="T8" fmla="*/ 231 w 231"/>
                <a:gd name="T9" fmla="*/ 18 h 29"/>
                <a:gd name="T10" fmla="*/ 30 w 231"/>
                <a:gd name="T11" fmla="*/ 29 h 29"/>
                <a:gd name="T12" fmla="*/ 0 w 231"/>
                <a:gd name="T13" fmla="*/ 14 h 29"/>
                <a:gd name="T14" fmla="*/ 30 w 231"/>
                <a:gd name="T15" fmla="*/ 0 h 29"/>
                <a:gd name="T16" fmla="*/ 30 w 231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29">
                  <a:moveTo>
                    <a:pt x="231" y="18"/>
                  </a:moveTo>
                  <a:lnTo>
                    <a:pt x="26" y="18"/>
                  </a:lnTo>
                  <a:lnTo>
                    <a:pt x="26" y="14"/>
                  </a:lnTo>
                  <a:lnTo>
                    <a:pt x="231" y="14"/>
                  </a:lnTo>
                  <a:lnTo>
                    <a:pt x="231" y="18"/>
                  </a:lnTo>
                  <a:close/>
                  <a:moveTo>
                    <a:pt x="30" y="29"/>
                  </a:moveTo>
                  <a:lnTo>
                    <a:pt x="0" y="14"/>
                  </a:lnTo>
                  <a:lnTo>
                    <a:pt x="30" y="0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33" name="Freeform 11">
              <a:extLst>
                <a:ext uri="{FF2B5EF4-FFF2-40B4-BE49-F238E27FC236}">
                  <a16:creationId xmlns:a16="http://schemas.microsoft.com/office/drawing/2014/main" id="{07738061-4759-4883-83CF-17BFAC75876C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2145794" y="4256478"/>
              <a:ext cx="365125" cy="46038"/>
            </a:xfrm>
            <a:custGeom>
              <a:avLst/>
              <a:gdLst>
                <a:gd name="T0" fmla="*/ 230 w 230"/>
                <a:gd name="T1" fmla="*/ 18 h 29"/>
                <a:gd name="T2" fmla="*/ 26 w 230"/>
                <a:gd name="T3" fmla="*/ 18 h 29"/>
                <a:gd name="T4" fmla="*/ 26 w 230"/>
                <a:gd name="T5" fmla="*/ 15 h 29"/>
                <a:gd name="T6" fmla="*/ 230 w 230"/>
                <a:gd name="T7" fmla="*/ 15 h 29"/>
                <a:gd name="T8" fmla="*/ 230 w 230"/>
                <a:gd name="T9" fmla="*/ 18 h 29"/>
                <a:gd name="T10" fmla="*/ 29 w 230"/>
                <a:gd name="T11" fmla="*/ 29 h 29"/>
                <a:gd name="T12" fmla="*/ 0 w 230"/>
                <a:gd name="T13" fmla="*/ 15 h 29"/>
                <a:gd name="T14" fmla="*/ 29 w 230"/>
                <a:gd name="T15" fmla="*/ 0 h 29"/>
                <a:gd name="T16" fmla="*/ 29 w 230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29">
                  <a:moveTo>
                    <a:pt x="230" y="18"/>
                  </a:moveTo>
                  <a:lnTo>
                    <a:pt x="26" y="18"/>
                  </a:lnTo>
                  <a:lnTo>
                    <a:pt x="26" y="15"/>
                  </a:lnTo>
                  <a:lnTo>
                    <a:pt x="230" y="15"/>
                  </a:lnTo>
                  <a:lnTo>
                    <a:pt x="230" y="18"/>
                  </a:lnTo>
                  <a:close/>
                  <a:moveTo>
                    <a:pt x="29" y="29"/>
                  </a:moveTo>
                  <a:lnTo>
                    <a:pt x="0" y="15"/>
                  </a:lnTo>
                  <a:lnTo>
                    <a:pt x="29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34" name="Freeform 12">
              <a:extLst>
                <a:ext uri="{FF2B5EF4-FFF2-40B4-BE49-F238E27FC236}">
                  <a16:creationId xmlns:a16="http://schemas.microsoft.com/office/drawing/2014/main" id="{A82B0FF3-D385-48B4-B2C3-6FEDC4B1FAF2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2150556" y="4512066"/>
              <a:ext cx="366713" cy="46038"/>
            </a:xfrm>
            <a:custGeom>
              <a:avLst/>
              <a:gdLst>
                <a:gd name="T0" fmla="*/ 231 w 231"/>
                <a:gd name="T1" fmla="*/ 18 h 29"/>
                <a:gd name="T2" fmla="*/ 26 w 231"/>
                <a:gd name="T3" fmla="*/ 18 h 29"/>
                <a:gd name="T4" fmla="*/ 26 w 231"/>
                <a:gd name="T5" fmla="*/ 15 h 29"/>
                <a:gd name="T6" fmla="*/ 231 w 231"/>
                <a:gd name="T7" fmla="*/ 15 h 29"/>
                <a:gd name="T8" fmla="*/ 231 w 231"/>
                <a:gd name="T9" fmla="*/ 18 h 29"/>
                <a:gd name="T10" fmla="*/ 30 w 231"/>
                <a:gd name="T11" fmla="*/ 29 h 29"/>
                <a:gd name="T12" fmla="*/ 0 w 231"/>
                <a:gd name="T13" fmla="*/ 15 h 29"/>
                <a:gd name="T14" fmla="*/ 30 w 231"/>
                <a:gd name="T15" fmla="*/ 0 h 29"/>
                <a:gd name="T16" fmla="*/ 30 w 231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" h="29">
                  <a:moveTo>
                    <a:pt x="231" y="18"/>
                  </a:moveTo>
                  <a:lnTo>
                    <a:pt x="26" y="18"/>
                  </a:lnTo>
                  <a:lnTo>
                    <a:pt x="26" y="15"/>
                  </a:lnTo>
                  <a:lnTo>
                    <a:pt x="231" y="15"/>
                  </a:lnTo>
                  <a:lnTo>
                    <a:pt x="231" y="18"/>
                  </a:lnTo>
                  <a:close/>
                  <a:moveTo>
                    <a:pt x="30" y="29"/>
                  </a:moveTo>
                  <a:lnTo>
                    <a:pt x="0" y="15"/>
                  </a:lnTo>
                  <a:lnTo>
                    <a:pt x="30" y="0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35" name="Freeform 13">
              <a:extLst>
                <a:ext uri="{FF2B5EF4-FFF2-40B4-BE49-F238E27FC236}">
                  <a16:creationId xmlns:a16="http://schemas.microsoft.com/office/drawing/2014/main" id="{A865A72F-C17B-41AB-BC06-DE3CE8ECB3EE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202302" y="4006447"/>
              <a:ext cx="365125" cy="46038"/>
            </a:xfrm>
            <a:custGeom>
              <a:avLst/>
              <a:gdLst>
                <a:gd name="T0" fmla="*/ 230 w 230"/>
                <a:gd name="T1" fmla="*/ 18 h 29"/>
                <a:gd name="T2" fmla="*/ 25 w 230"/>
                <a:gd name="T3" fmla="*/ 18 h 29"/>
                <a:gd name="T4" fmla="*/ 25 w 230"/>
                <a:gd name="T5" fmla="*/ 14 h 29"/>
                <a:gd name="T6" fmla="*/ 230 w 230"/>
                <a:gd name="T7" fmla="*/ 14 h 29"/>
                <a:gd name="T8" fmla="*/ 230 w 230"/>
                <a:gd name="T9" fmla="*/ 18 h 29"/>
                <a:gd name="T10" fmla="*/ 29 w 230"/>
                <a:gd name="T11" fmla="*/ 29 h 29"/>
                <a:gd name="T12" fmla="*/ 0 w 230"/>
                <a:gd name="T13" fmla="*/ 14 h 29"/>
                <a:gd name="T14" fmla="*/ 29 w 230"/>
                <a:gd name="T15" fmla="*/ 0 h 29"/>
                <a:gd name="T16" fmla="*/ 29 w 230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29">
                  <a:moveTo>
                    <a:pt x="230" y="18"/>
                  </a:moveTo>
                  <a:lnTo>
                    <a:pt x="25" y="18"/>
                  </a:lnTo>
                  <a:lnTo>
                    <a:pt x="25" y="14"/>
                  </a:lnTo>
                  <a:lnTo>
                    <a:pt x="230" y="14"/>
                  </a:lnTo>
                  <a:lnTo>
                    <a:pt x="230" y="18"/>
                  </a:lnTo>
                  <a:close/>
                  <a:moveTo>
                    <a:pt x="29" y="29"/>
                  </a:moveTo>
                  <a:lnTo>
                    <a:pt x="0" y="14"/>
                  </a:lnTo>
                  <a:lnTo>
                    <a:pt x="29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36" name="Freeform 14">
              <a:extLst>
                <a:ext uri="{FF2B5EF4-FFF2-40B4-BE49-F238E27FC236}">
                  <a16:creationId xmlns:a16="http://schemas.microsoft.com/office/drawing/2014/main" id="{208E2EE6-31BA-41F7-B23D-0014610AC0F6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213414" y="4487460"/>
              <a:ext cx="360363" cy="47625"/>
            </a:xfrm>
            <a:custGeom>
              <a:avLst/>
              <a:gdLst>
                <a:gd name="T0" fmla="*/ 227 w 227"/>
                <a:gd name="T1" fmla="*/ 19 h 30"/>
                <a:gd name="T2" fmla="*/ 26 w 227"/>
                <a:gd name="T3" fmla="*/ 19 h 30"/>
                <a:gd name="T4" fmla="*/ 26 w 227"/>
                <a:gd name="T5" fmla="*/ 15 h 30"/>
                <a:gd name="T6" fmla="*/ 227 w 227"/>
                <a:gd name="T7" fmla="*/ 15 h 30"/>
                <a:gd name="T8" fmla="*/ 227 w 227"/>
                <a:gd name="T9" fmla="*/ 19 h 30"/>
                <a:gd name="T10" fmla="*/ 29 w 227"/>
                <a:gd name="T11" fmla="*/ 30 h 30"/>
                <a:gd name="T12" fmla="*/ 0 w 227"/>
                <a:gd name="T13" fmla="*/ 15 h 30"/>
                <a:gd name="T14" fmla="*/ 29 w 227"/>
                <a:gd name="T15" fmla="*/ 0 h 30"/>
                <a:gd name="T16" fmla="*/ 29 w 227"/>
                <a:gd name="T1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30">
                  <a:moveTo>
                    <a:pt x="227" y="19"/>
                  </a:moveTo>
                  <a:lnTo>
                    <a:pt x="26" y="19"/>
                  </a:lnTo>
                  <a:lnTo>
                    <a:pt x="26" y="15"/>
                  </a:lnTo>
                  <a:lnTo>
                    <a:pt x="227" y="15"/>
                  </a:lnTo>
                  <a:lnTo>
                    <a:pt x="227" y="19"/>
                  </a:lnTo>
                  <a:close/>
                  <a:moveTo>
                    <a:pt x="29" y="30"/>
                  </a:moveTo>
                  <a:lnTo>
                    <a:pt x="0" y="15"/>
                  </a:lnTo>
                  <a:lnTo>
                    <a:pt x="29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37" name="Rectangle 209">
              <a:extLst>
                <a:ext uri="{FF2B5EF4-FFF2-40B4-BE49-F238E27FC236}">
                  <a16:creationId xmlns:a16="http://schemas.microsoft.com/office/drawing/2014/main" id="{D2E6A7F0-3197-453D-8E7B-EBA8FD702BB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44408" y="3650634"/>
              <a:ext cx="806450" cy="23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altLang="es-CL" sz="1200" b="0" i="0" u="none" strike="noStrike" cap="none" normalizeH="0" baseline="0" dirty="0">
                  <a:ln>
                    <a:noFill/>
                  </a:ln>
                  <a:solidFill>
                    <a:srgbClr val="008000"/>
                  </a:solidFill>
                  <a:effectLst/>
                  <a:latin typeface="Verdana" panose="020B0604030504040204" pitchFamily="34" charset="0"/>
                </a:rPr>
                <a:t>Símbolo </a:t>
              </a:r>
              <a:endPara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8" name="Rectángulo 237">
                  <a:extLst>
                    <a:ext uri="{FF2B5EF4-FFF2-40B4-BE49-F238E27FC236}">
                      <a16:creationId xmlns:a16="http://schemas.microsoft.com/office/drawing/2014/main" id="{42ADA476-06E2-43C2-97EB-B2464004E0FA}"/>
                    </a:ext>
                  </a:extLst>
                </p:cNvPr>
                <p:cNvSpPr/>
                <p:nvPr/>
              </p:nvSpPr>
              <p:spPr>
                <a:xfrm>
                  <a:off x="2446090" y="3770111"/>
                  <a:ext cx="50988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238" name="Rectángulo 237">
                  <a:extLst>
                    <a:ext uri="{FF2B5EF4-FFF2-40B4-BE49-F238E27FC236}">
                      <a16:creationId xmlns:a16="http://schemas.microsoft.com/office/drawing/2014/main" id="{42ADA476-06E2-43C2-97EB-B2464004E0F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46090" y="3770111"/>
                  <a:ext cx="509883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9" name="Rectángulo 238">
                  <a:extLst>
                    <a:ext uri="{FF2B5EF4-FFF2-40B4-BE49-F238E27FC236}">
                      <a16:creationId xmlns:a16="http://schemas.microsoft.com/office/drawing/2014/main" id="{41B21897-A59E-416E-8100-6390CB066505}"/>
                    </a:ext>
                  </a:extLst>
                </p:cNvPr>
                <p:cNvSpPr/>
                <p:nvPr/>
              </p:nvSpPr>
              <p:spPr>
                <a:xfrm>
                  <a:off x="2443781" y="4081284"/>
                  <a:ext cx="51450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239" name="Rectángulo 238">
                  <a:extLst>
                    <a:ext uri="{FF2B5EF4-FFF2-40B4-BE49-F238E27FC236}">
                      <a16:creationId xmlns:a16="http://schemas.microsoft.com/office/drawing/2014/main" id="{41B21897-A59E-416E-8100-6390CB06650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43781" y="4081284"/>
                  <a:ext cx="514500" cy="369332"/>
                </a:xfrm>
                <a:prstGeom prst="rect">
                  <a:avLst/>
                </a:prstGeom>
                <a:blipFill>
                  <a:blip r:embed="rId11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0" name="Rectángulo 239">
                  <a:extLst>
                    <a:ext uri="{FF2B5EF4-FFF2-40B4-BE49-F238E27FC236}">
                      <a16:creationId xmlns:a16="http://schemas.microsoft.com/office/drawing/2014/main" id="{CE5B84FD-23EA-48F2-9A6F-B1A29535E146}"/>
                    </a:ext>
                  </a:extLst>
                </p:cNvPr>
                <p:cNvSpPr/>
                <p:nvPr/>
              </p:nvSpPr>
              <p:spPr>
                <a:xfrm>
                  <a:off x="2455900" y="4349365"/>
                  <a:ext cx="49026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240" name="Rectángulo 239">
                  <a:extLst>
                    <a:ext uri="{FF2B5EF4-FFF2-40B4-BE49-F238E27FC236}">
                      <a16:creationId xmlns:a16="http://schemas.microsoft.com/office/drawing/2014/main" id="{CE5B84FD-23EA-48F2-9A6F-B1A29535E14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5900" y="4349365"/>
                  <a:ext cx="490262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1" name="Rectángulo 240">
                  <a:extLst>
                    <a:ext uri="{FF2B5EF4-FFF2-40B4-BE49-F238E27FC236}">
                      <a16:creationId xmlns:a16="http://schemas.microsoft.com/office/drawing/2014/main" id="{77720EBE-EF94-418E-B7F7-E08B0785C635}"/>
                    </a:ext>
                  </a:extLst>
                </p:cNvPr>
                <p:cNvSpPr/>
                <p:nvPr/>
              </p:nvSpPr>
              <p:spPr>
                <a:xfrm>
                  <a:off x="786470" y="3793613"/>
                  <a:ext cx="51725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241" name="Rectángulo 240">
                  <a:extLst>
                    <a:ext uri="{FF2B5EF4-FFF2-40B4-BE49-F238E27FC236}">
                      <a16:creationId xmlns:a16="http://schemas.microsoft.com/office/drawing/2014/main" id="{77720EBE-EF94-418E-B7F7-E08B0785C63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470" y="3793613"/>
                  <a:ext cx="517256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2" name="Rectángulo 241">
                  <a:extLst>
                    <a:ext uri="{FF2B5EF4-FFF2-40B4-BE49-F238E27FC236}">
                      <a16:creationId xmlns:a16="http://schemas.microsoft.com/office/drawing/2014/main" id="{14B653E3-4E06-4A67-9570-CEECC3461782}"/>
                    </a:ext>
                  </a:extLst>
                </p:cNvPr>
                <p:cNvSpPr/>
                <p:nvPr/>
              </p:nvSpPr>
              <p:spPr>
                <a:xfrm>
                  <a:off x="784867" y="4290561"/>
                  <a:ext cx="520463" cy="39408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s-CL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sub>
                        </m:sSub>
                      </m:oMath>
                    </m:oMathPara>
                  </a14:m>
                  <a:endParaRPr lang="es-CL" dirty="0"/>
                </a:p>
              </p:txBody>
            </p:sp>
          </mc:Choice>
          <mc:Fallback xmlns="">
            <p:sp>
              <p:nvSpPr>
                <p:cNvPr id="242" name="Rectángulo 241">
                  <a:extLst>
                    <a:ext uri="{FF2B5EF4-FFF2-40B4-BE49-F238E27FC236}">
                      <a16:creationId xmlns:a16="http://schemas.microsoft.com/office/drawing/2014/main" id="{14B653E3-4E06-4A67-9570-CEECC346178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4867" y="4290561"/>
                  <a:ext cx="520463" cy="394082"/>
                </a:xfrm>
                <a:prstGeom prst="rect">
                  <a:avLst/>
                </a:prstGeom>
                <a:blipFill>
                  <a:blip r:embed="rId14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4" name="Rectángulo: esquinas redondeadas 243">
              <a:extLst>
                <a:ext uri="{FF2B5EF4-FFF2-40B4-BE49-F238E27FC236}">
                  <a16:creationId xmlns:a16="http://schemas.microsoft.com/office/drawing/2014/main" id="{727E6218-FFF3-453F-8BE2-0133CADCC459}"/>
                </a:ext>
              </a:extLst>
            </p:cNvPr>
            <p:cNvSpPr/>
            <p:nvPr/>
          </p:nvSpPr>
          <p:spPr>
            <a:xfrm>
              <a:off x="666750" y="3581653"/>
              <a:ext cx="7150100" cy="1349649"/>
            </a:xfrm>
            <a:prstGeom prst="roundRect">
              <a:avLst>
                <a:gd name="adj" fmla="val 10219"/>
              </a:avLst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" name="Rectángulo 245">
                  <a:extLst>
                    <a:ext uri="{FF2B5EF4-FFF2-40B4-BE49-F238E27FC236}">
                      <a16:creationId xmlns:a16="http://schemas.microsoft.com/office/drawing/2014/main" id="{D7A1DDD0-8FD2-490C-AE2B-10D074A175F9}"/>
                    </a:ext>
                  </a:extLst>
                </p:cNvPr>
                <p:cNvSpPr/>
                <p:nvPr/>
              </p:nvSpPr>
              <p:spPr>
                <a:xfrm>
                  <a:off x="3418655" y="3170746"/>
                  <a:ext cx="126829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CL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𝜶𝜷</m:t>
                        </m:r>
                        <m:r>
                          <a:rPr lang="es-CL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s-CL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𝒂𝒃𝒄</m:t>
                        </m:r>
                      </m:oMath>
                    </m:oMathPara>
                  </a14:m>
                  <a:endParaRPr lang="es-CL" b="1" i="1" dirty="0">
                    <a:solidFill>
                      <a:srgbClr val="0000CC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46" name="Rectángulo 245">
                  <a:extLst>
                    <a:ext uri="{FF2B5EF4-FFF2-40B4-BE49-F238E27FC236}">
                      <a16:creationId xmlns:a16="http://schemas.microsoft.com/office/drawing/2014/main" id="{D7A1DDD0-8FD2-490C-AE2B-10D074A175F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8655" y="3170746"/>
                  <a:ext cx="1268296" cy="369332"/>
                </a:xfrm>
                <a:prstGeom prst="rect">
                  <a:avLst/>
                </a:prstGeom>
                <a:blipFill>
                  <a:blip r:embed="rId15"/>
                  <a:stretch>
                    <a:fillRect l="-962" b="-14754"/>
                  </a:stretch>
                </a:blipFill>
              </p:spPr>
              <p:txBody>
                <a:bodyPr/>
                <a:lstStyle/>
                <a:p>
                  <a:r>
                    <a:rPr lang="es-C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0" name="Rectángulo 249">
            <a:extLst>
              <a:ext uri="{FF2B5EF4-FFF2-40B4-BE49-F238E27FC236}">
                <a16:creationId xmlns:a16="http://schemas.microsoft.com/office/drawing/2014/main" id="{03EB1015-0DB0-4EF6-A42A-C33A6A922383}"/>
              </a:ext>
            </a:extLst>
          </p:cNvPr>
          <p:cNvSpPr/>
          <p:nvPr/>
        </p:nvSpPr>
        <p:spPr>
          <a:xfrm>
            <a:off x="263911" y="1214303"/>
            <a:ext cx="1251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altLang="es-CL" dirty="0">
                <a:solidFill>
                  <a:srgbClr val="0000CC"/>
                </a:solidFill>
                <a:latin typeface="Verdana" panose="020B0604030504040204" pitchFamily="34" charset="0"/>
              </a:rPr>
              <a:t>Resumen</a:t>
            </a:r>
            <a:endParaRPr lang="es-CL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1" name="Rectángulo 250">
                <a:extLst>
                  <a:ext uri="{FF2B5EF4-FFF2-40B4-BE49-F238E27FC236}">
                    <a16:creationId xmlns:a16="http://schemas.microsoft.com/office/drawing/2014/main" id="{61DA6CE4-8569-41B5-BB6A-2694C07159E3}"/>
                  </a:ext>
                </a:extLst>
              </p:cNvPr>
              <p:cNvSpPr/>
              <p:nvPr/>
            </p:nvSpPr>
            <p:spPr>
              <a:xfrm>
                <a:off x="62589" y="5058684"/>
                <a:ext cx="8719457" cy="12789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15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Las señales </a:t>
                </a:r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 estado estacionario se encuentran desfasadas por 90</a:t>
                </a:r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</a:t>
                </a:r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eléctricos.</a:t>
                </a:r>
                <a:endParaRPr lang="es-CL" sz="1600" b="1" dirty="0">
                  <a:solidFill>
                    <a:srgbClr val="0000CC"/>
                  </a:solidFill>
                  <a:effectLst/>
                  <a:latin typeface="+mj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 señal </a:t>
                </a:r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 encuentra en fase con la señal de la fase a. </a:t>
                </a:r>
              </a:p>
              <a:p>
                <a:pPr marL="285750" indent="-285750">
                  <a:lnSpc>
                    <a:spcPct val="115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CL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𝝍</m:t>
                        </m:r>
                      </m:e>
                      <m:sub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𝜶</m:t>
                        </m:r>
                      </m:sub>
                    </m:sSub>
                    <m:r>
                      <a:rPr lang="es-CL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CL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𝝍</m:t>
                        </m:r>
                      </m:e>
                      <m:sub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sub>
                    </m:sSub>
                    <m:r>
                      <a:rPr lang="es-CL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s-CL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s-CL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s-CL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</m:t>
                    </m:r>
                    <m:d>
                      <m:dPr>
                        <m:ctrlPr>
                          <a:rPr lang="es-CL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CL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𝝍</m:t>
                            </m:r>
                          </m:e>
                          <m:sub>
                            <m:r>
                              <a:rPr lang="es-CL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sub>
                        </m:sSub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CL" b="1" i="1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CL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</a:rPr>
                              <m:t>𝝍</m:t>
                            </m:r>
                          </m:e>
                          <m:sub>
                            <m:r>
                              <a:rPr lang="es-CL" b="1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𝒄</m:t>
                            </m:r>
                          </m:sub>
                        </m:sSub>
                      </m:e>
                    </m:d>
                    <m:r>
                      <a:rPr lang="es-CL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CL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s-CL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s-CL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</m:t>
                    </m:r>
                    <m:sSub>
                      <m:sSubPr>
                        <m:ctrlPr>
                          <a:rPr lang="es-CL" b="1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𝝍</m:t>
                        </m:r>
                      </m:e>
                      <m:sub>
                        <m:r>
                          <a:rPr lang="es-CL" b="1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sub>
                    </m:sSub>
                    <m:r>
                      <a:rPr lang="es-CL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s-CL" b="1" dirty="0">
                    <a:solidFill>
                      <a:srgbClr val="0000CC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s-CL" sz="1600" b="1" dirty="0">
                  <a:solidFill>
                    <a:srgbClr val="0000CC"/>
                  </a:solidFill>
                  <a:effectLst/>
                  <a:latin typeface="+mj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1" name="Rectángulo 250">
                <a:extLst>
                  <a:ext uri="{FF2B5EF4-FFF2-40B4-BE49-F238E27FC236}">
                    <a16:creationId xmlns:a16="http://schemas.microsoft.com/office/drawing/2014/main" id="{61DA6CE4-8569-41B5-BB6A-2694C07159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9" y="5058684"/>
                <a:ext cx="8719457" cy="1278940"/>
              </a:xfrm>
              <a:prstGeom prst="rect">
                <a:avLst/>
              </a:prstGeom>
              <a:blipFill>
                <a:blip r:embed="rId16"/>
                <a:stretch>
                  <a:fillRect l="-419" t="-1905" b="-523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492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Marcador de contenido 4"/>
              <p:cNvSpPr>
                <a:spLocks noGrp="1"/>
              </p:cNvSpPr>
              <p:nvPr>
                <p:ph idx="4294967295"/>
              </p:nvPr>
            </p:nvSpPr>
            <p:spPr>
              <a:xfrm>
                <a:off x="642338" y="1666430"/>
                <a:ext cx="7487871" cy="3290131"/>
              </a:xfrm>
            </p:spPr>
            <p:txBody>
              <a:bodyPr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 </a:t>
                </a:r>
                <a14:m>
                  <m:oMath xmlns:m="http://schemas.openxmlformats.org/officeDocument/2006/math">
                    <m:r>
                      <a:rPr lang="en-US" sz="3200" i="1" cap="small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l-GR" sz="3200" i="1" cap="small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endParaRPr lang="en-GB" sz="3200" cap="small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3200" cap="small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</a:t>
                </a:r>
                <a:r>
                  <a:rPr lang="en-US" sz="3200" cap="small" dirty="0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dq</a:t>
                </a:r>
                <a:endParaRPr lang="en-GB" sz="3200" dirty="0">
                  <a:solidFill>
                    <a:srgbClr val="0000CC"/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GB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Resumen</a:t>
                </a: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Transformadas</a:t>
                </a:r>
                <a:endParaRPr lang="en-GB" sz="3200" cap="small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Control </a:t>
                </a:r>
                <a:r>
                  <a:rPr lang="en-GB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Vectorial</a:t>
                </a: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Conversor</a:t>
                </a: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Front-End</a:t>
                </a:r>
              </a:p>
            </p:txBody>
          </p:sp>
        </mc:Choice>
        <mc:Fallback>
          <p:sp>
            <p:nvSpPr>
              <p:cNvPr id="5" name="Marcador de conteni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42338" y="1666430"/>
                <a:ext cx="7487871" cy="3290131"/>
              </a:xfrm>
              <a:blipFill>
                <a:blip r:embed="rId2"/>
                <a:stretch>
                  <a:fillRect l="-1790" t="-388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55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66AD6-9653-4030-86DF-1A8217F3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" y="-10160"/>
            <a:ext cx="6068499" cy="1234123"/>
          </a:xfrm>
        </p:spPr>
        <p:txBody>
          <a:bodyPr/>
          <a:lstStyle/>
          <a:p>
            <a:pPr algn="ctr"/>
            <a:r>
              <a:rPr lang="en-US" dirty="0" err="1">
                <a:latin typeface="LM Roman 10" panose="00000500000000000000" pitchFamily="50" charset="0"/>
              </a:rPr>
              <a:t>Transformada</a:t>
            </a:r>
            <a:r>
              <a:rPr lang="en-US" dirty="0">
                <a:latin typeface="LM Roman 10" panose="00000500000000000000" pitchFamily="50" charset="0"/>
              </a:rPr>
              <a:t> </a:t>
            </a:r>
            <a:r>
              <a:rPr lang="en-US" dirty="0" err="1">
                <a:latin typeface="LM Roman 10" panose="00000500000000000000" pitchFamily="50" charset="0"/>
              </a:rPr>
              <a:t>dq</a:t>
            </a:r>
            <a:endParaRPr lang="es-CL" dirty="0">
              <a:latin typeface="LM Roman 10" panose="00000500000000000000" pitchFamily="50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07CF21D-73F3-4CBD-AF72-B10DB08D3437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96" y="2006493"/>
            <a:ext cx="4714875" cy="260794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3BF1EE7-57B1-433A-B229-F6DDC311A8D9}"/>
              </a:ext>
            </a:extLst>
          </p:cNvPr>
          <p:cNvPicPr/>
          <p:nvPr/>
        </p:nvPicPr>
        <p:blipFill rotWithShape="1">
          <a:blip r:embed="rId3" cstate="print"/>
          <a:srcRect l="62397" b="24538"/>
          <a:stretch/>
        </p:blipFill>
        <p:spPr bwMode="auto">
          <a:xfrm>
            <a:off x="6383868" y="2006493"/>
            <a:ext cx="2366674" cy="268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CDD1EB13-7016-4072-8186-0D8771950A96}"/>
                  </a:ext>
                </a:extLst>
              </p:cNvPr>
              <p:cNvSpPr/>
              <p:nvPr/>
            </p:nvSpPr>
            <p:spPr>
              <a:xfrm>
                <a:off x="5989628" y="3361581"/>
                <a:ext cx="402866" cy="372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s-CL" dirty="0">
                  <a:solidFill>
                    <a:srgbClr val="0000CC"/>
                  </a:solidFill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CDD1EB13-7016-4072-8186-0D8771950A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628" y="3361581"/>
                <a:ext cx="402866" cy="372218"/>
              </a:xfrm>
              <a:prstGeom prst="rect">
                <a:avLst/>
              </a:prstGeom>
              <a:blipFill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FFD157CC-3F4F-451E-B530-6D757F1DD5E0}"/>
              </a:ext>
            </a:extLst>
          </p:cNvPr>
          <p:cNvCxnSpPr>
            <a:cxnSpLocks/>
          </p:cNvCxnSpPr>
          <p:nvPr/>
        </p:nvCxnSpPr>
        <p:spPr>
          <a:xfrm flipV="1">
            <a:off x="6725994" y="3886200"/>
            <a:ext cx="563806" cy="468679"/>
          </a:xfrm>
          <a:prstGeom prst="straightConnector1">
            <a:avLst/>
          </a:prstGeom>
          <a:ln w="127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B368F584-C5BA-4611-B353-BF8ED3DB46A6}"/>
              </a:ext>
            </a:extLst>
          </p:cNvPr>
          <p:cNvCxnSpPr>
            <a:cxnSpLocks/>
          </p:cNvCxnSpPr>
          <p:nvPr/>
        </p:nvCxnSpPr>
        <p:spPr>
          <a:xfrm flipH="1" flipV="1">
            <a:off x="6109139" y="3733799"/>
            <a:ext cx="605366" cy="621080"/>
          </a:xfrm>
          <a:prstGeom prst="straightConnector1">
            <a:avLst/>
          </a:prstGeom>
          <a:ln w="127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6117944E-5DF7-4E05-BCFD-F7A9C427B1B6}"/>
                  </a:ext>
                </a:extLst>
              </p:cNvPr>
              <p:cNvSpPr/>
              <p:nvPr/>
            </p:nvSpPr>
            <p:spPr>
              <a:xfrm>
                <a:off x="6986918" y="3549133"/>
                <a:ext cx="4028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s-CL" dirty="0">
                  <a:solidFill>
                    <a:srgbClr val="0000CC"/>
                  </a:solidFill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6117944E-5DF7-4E05-BCFD-F7A9C427B1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6918" y="3549133"/>
                <a:ext cx="40286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29E90A4E-D727-4DEE-989E-53A15073D02F}"/>
                  </a:ext>
                </a:extLst>
              </p:cNvPr>
              <p:cNvSpPr/>
              <p:nvPr/>
            </p:nvSpPr>
            <p:spPr>
              <a:xfrm>
                <a:off x="2598280" y="5260806"/>
                <a:ext cx="3785588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s-CL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CL" b="0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b="0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CL" b="0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b="0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𝑞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s-CL" i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s-CL" i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  <m:func>
                                      <m:funcPr>
                                        <m:ctrlP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CL" i="0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s</m:t>
                                        </m:r>
                                      </m:fName>
                                      <m:e>
                                        <m:r>
                                          <a:rPr lang="es-CL" i="0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</m:e>
                                    </m:func>
                                    <m:sSub>
                                      <m:sSubPr>
                                        <m:ctrlP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𝑠𝑒𝑛</m:t>
                                    </m:r>
                                    <m:r>
                                      <a:rPr lang="es-CL" i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  <m:mr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L" i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s-CL" i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</m:t>
                                    </m:r>
                                    <m:func>
                                      <m:funcPr>
                                        <m:ctrlP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CL" i="0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n</m:t>
                                        </m:r>
                                      </m:fName>
                                      <m:e>
                                        <m:r>
                                          <a:rPr lang="es-CL" i="0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</m:e>
                                    </m:func>
                                    <m:sSub>
                                      <m:sSubPr>
                                        <m:ctrlP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d>
                                  <m:dPr>
                                    <m:begChr m:val=""/>
                                    <m:ctrlP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s-CL" i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</m:t>
                                    </m:r>
                                    <m:func>
                                      <m:funcPr>
                                        <m:ctrlP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CL" i="0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s</m:t>
                                        </m:r>
                                      </m:fName>
                                      <m:e>
                                        <m:r>
                                          <a:rPr lang="es-CL" i="0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</m:e>
                                    </m:func>
                                    <m:sSub>
                                      <m:sSubPr>
                                        <m:ctrlP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s-CL" i="1">
                                            <a:solidFill>
                                              <a:srgbClr val="0000CC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CL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s-CL" i="1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s-CL" i="1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s-CL" dirty="0">
                  <a:solidFill>
                    <a:srgbClr val="0000CC"/>
                  </a:solidFill>
                  <a:latin typeface="LM Roman 10" panose="00000500000000000000" pitchFamily="50" charset="0"/>
                </a:endParaRPr>
              </a:p>
            </p:txBody>
          </p:sp>
        </mc:Choice>
        <mc:Fallback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29E90A4E-D727-4DEE-989E-53A15073D0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280" y="5260806"/>
                <a:ext cx="3785588" cy="7087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4696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44900"/>
            <a:ext cx="6075947" cy="742763"/>
          </a:xfrm>
        </p:spPr>
        <p:txBody>
          <a:bodyPr/>
          <a:lstStyle/>
          <a:p>
            <a:pPr algn="ctr"/>
            <a:r>
              <a:rPr lang="es-CL" dirty="0">
                <a:latin typeface="LM Roman 10" panose="00000500000000000000" pitchFamily="50" charset="0"/>
                <a:cs typeface="Times" panose="02020603050405020304" pitchFamily="18" charset="0"/>
              </a:rPr>
              <a:t>Agenda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Marcador de contenido 4"/>
              <p:cNvSpPr>
                <a:spLocks noGrp="1"/>
              </p:cNvSpPr>
              <p:nvPr>
                <p:ph idx="4294967295"/>
              </p:nvPr>
            </p:nvSpPr>
            <p:spPr>
              <a:xfrm>
                <a:off x="642338" y="1666430"/>
                <a:ext cx="7487871" cy="3290131"/>
              </a:xfrm>
            </p:spPr>
            <p:txBody>
              <a:bodyPr>
                <a:no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 </a:t>
                </a:r>
                <a14:m>
                  <m:oMath xmlns:m="http://schemas.openxmlformats.org/officeDocument/2006/math">
                    <m:r>
                      <a:rPr lang="en-US" sz="3200" i="1" cap="small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l-GR" sz="3200" i="1" cap="small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endParaRPr lang="en-GB" sz="3200" cap="small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US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</a:t>
                </a:r>
                <a:r>
                  <a:rPr lang="en-US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dq</a:t>
                </a:r>
                <a:endParaRPr lang="en-GB" sz="3200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GB" sz="3200" cap="small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Resumen</a:t>
                </a:r>
                <a:r>
                  <a:rPr lang="en-GB" sz="3200" cap="small" dirty="0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cap="small" dirty="0" err="1">
                    <a:solidFill>
                      <a:srgbClr val="0000CC"/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Transformadas</a:t>
                </a:r>
                <a:endParaRPr lang="en-GB" sz="3200" cap="small" dirty="0">
                  <a:solidFill>
                    <a:srgbClr val="0000CC"/>
                  </a:solidFill>
                  <a:latin typeface="LM Roman 10" panose="00000500000000000000" pitchFamily="50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Control </a:t>
                </a:r>
                <a:r>
                  <a:rPr lang="en-GB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Vectorial</a:t>
                </a: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3200" cap="small" dirty="0" err="1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Conversor</a:t>
                </a:r>
                <a:r>
                  <a:rPr lang="en-GB" sz="3200" cap="small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  <a:latin typeface="LM Roman 10" panose="00000500000000000000" pitchFamily="50" charset="0"/>
                    <a:cs typeface="Times New Roman" panose="02020603050405020304" pitchFamily="18" charset="0"/>
                  </a:rPr>
                  <a:t> Front-End</a:t>
                </a:r>
              </a:p>
            </p:txBody>
          </p:sp>
        </mc:Choice>
        <mc:Fallback>
          <p:sp>
            <p:nvSpPr>
              <p:cNvPr id="5" name="Marcador de conteni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42338" y="1666430"/>
                <a:ext cx="7487871" cy="3290131"/>
              </a:xfrm>
              <a:blipFill>
                <a:blip r:embed="rId2"/>
                <a:stretch>
                  <a:fillRect l="-1790" t="-388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64216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13173</TotalTime>
  <Words>311</Words>
  <Application>Microsoft Office PowerPoint</Application>
  <PresentationFormat>Presentación en pantalla (4:3)</PresentationFormat>
  <Paragraphs>93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LM Roman 10</vt:lpstr>
      <vt:lpstr>Times New Roman</vt:lpstr>
      <vt:lpstr>Verdana</vt:lpstr>
      <vt:lpstr>Wingdings</vt:lpstr>
      <vt:lpstr>Tema de Office</vt:lpstr>
      <vt:lpstr>Dinámica de Máquinas Eléctricas</vt:lpstr>
      <vt:lpstr>Agenda</vt:lpstr>
      <vt:lpstr>Agenda</vt:lpstr>
      <vt:lpstr>Transformada αβ</vt:lpstr>
      <vt:lpstr>Transformada αβ</vt:lpstr>
      <vt:lpstr>Transformada αβ</vt:lpstr>
      <vt:lpstr>Agenda</vt:lpstr>
      <vt:lpstr>Transformada dq</vt:lpstr>
      <vt:lpstr>Agenda</vt:lpstr>
      <vt:lpstr>Transformada dq</vt:lpstr>
      <vt:lpstr>Resumen de  transformadas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Synchronous and Stationary Reference Frame Control Strategies to Fulfill LVRT Requirements in Wind Energy Conversion Systems</dc:title>
  <dc:creator>Matías Díaz</dc:creator>
  <cp:lastModifiedBy> </cp:lastModifiedBy>
  <cp:revision>286</cp:revision>
  <dcterms:created xsi:type="dcterms:W3CDTF">2014-12-31T14:41:48Z</dcterms:created>
  <dcterms:modified xsi:type="dcterms:W3CDTF">2019-01-16T03:26:17Z</dcterms:modified>
</cp:coreProperties>
</file>