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58" r:id="rId2"/>
    <p:sldId id="507" r:id="rId3"/>
    <p:sldId id="508" r:id="rId4"/>
    <p:sldId id="403" r:id="rId5"/>
    <p:sldId id="503" r:id="rId6"/>
    <p:sldId id="504" r:id="rId7"/>
    <p:sldId id="506" r:id="rId8"/>
    <p:sldId id="509" r:id="rId9"/>
    <p:sldId id="502" r:id="rId10"/>
    <p:sldId id="491" r:id="rId11"/>
    <p:sldId id="492" r:id="rId12"/>
    <p:sldId id="495" r:id="rId13"/>
    <p:sldId id="496" r:id="rId14"/>
    <p:sldId id="493" r:id="rId15"/>
    <p:sldId id="494" r:id="rId16"/>
    <p:sldId id="510" r:id="rId17"/>
    <p:sldId id="402" r:id="rId18"/>
    <p:sldId id="497" r:id="rId19"/>
    <p:sldId id="49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E651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6" autoAdjust="0"/>
    <p:restoredTop sz="96460" autoAdjust="0"/>
  </p:normalViewPr>
  <p:slideViewPr>
    <p:cSldViewPr snapToGrid="0">
      <p:cViewPr>
        <p:scale>
          <a:sx n="46" d="100"/>
          <a:sy n="46" d="100"/>
        </p:scale>
        <p:origin x="1828" y="4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6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72FE0D-F6C7-4278-B339-50CD91B049A8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s-CL"/>
        </a:p>
      </dgm:t>
    </dgm:pt>
    <dgm:pt modelId="{870023F0-A237-47AB-89BB-D8331C0D1578}">
      <dgm:prSet custT="1"/>
      <dgm:spPr/>
      <dgm:t>
        <a:bodyPr/>
        <a:lstStyle/>
        <a:p>
          <a:r>
            <a:rPr lang="es-CL" sz="2000" b="0" dirty="0"/>
            <a:t>Conclusiones importantes</a:t>
          </a:r>
        </a:p>
      </dgm:t>
    </dgm:pt>
    <dgm:pt modelId="{37BD719A-A9F1-4476-B945-3D1EEF569DD6}" type="parTrans" cxnId="{7DE69768-63C8-4048-9B39-A8473E0076C1}">
      <dgm:prSet/>
      <dgm:spPr/>
      <dgm:t>
        <a:bodyPr/>
        <a:lstStyle/>
        <a:p>
          <a:endParaRPr lang="es-CL"/>
        </a:p>
      </dgm:t>
    </dgm:pt>
    <dgm:pt modelId="{3EFE456D-7C4F-45F8-8990-CD81F8856ECE}" type="sibTrans" cxnId="{7DE69768-63C8-4048-9B39-A8473E0076C1}">
      <dgm:prSet/>
      <dgm:spPr/>
      <dgm:t>
        <a:bodyPr/>
        <a:lstStyle/>
        <a:p>
          <a:endParaRPr lang="es-CL"/>
        </a:p>
      </dgm:t>
    </dgm:pt>
    <dgm:pt modelId="{102AB628-FAEC-481C-A452-27CDF364A60F}" type="pres">
      <dgm:prSet presAssocID="{3F72FE0D-F6C7-4278-B339-50CD91B049A8}" presName="linear" presStyleCnt="0">
        <dgm:presLayoutVars>
          <dgm:animLvl val="lvl"/>
          <dgm:resizeHandles val="exact"/>
        </dgm:presLayoutVars>
      </dgm:prSet>
      <dgm:spPr/>
    </dgm:pt>
    <dgm:pt modelId="{111A2B29-FAE8-422B-84B2-BA32DB490C0F}" type="pres">
      <dgm:prSet presAssocID="{870023F0-A237-47AB-89BB-D8331C0D1578}" presName="parentText" presStyleLbl="node1" presStyleIdx="0" presStyleCnt="1" custScaleY="102656" custLinFactNeighborX="670" custLinFactNeighborY="37814">
        <dgm:presLayoutVars>
          <dgm:chMax val="0"/>
          <dgm:bulletEnabled val="1"/>
        </dgm:presLayoutVars>
      </dgm:prSet>
      <dgm:spPr/>
    </dgm:pt>
  </dgm:ptLst>
  <dgm:cxnLst>
    <dgm:cxn modelId="{7DE69768-63C8-4048-9B39-A8473E0076C1}" srcId="{3F72FE0D-F6C7-4278-B339-50CD91B049A8}" destId="{870023F0-A237-47AB-89BB-D8331C0D1578}" srcOrd="0" destOrd="0" parTransId="{37BD719A-A9F1-4476-B945-3D1EEF569DD6}" sibTransId="{3EFE456D-7C4F-45F8-8990-CD81F8856ECE}"/>
    <dgm:cxn modelId="{97E80FCD-0984-4444-B30B-BA0D1812BB25}" type="presOf" srcId="{870023F0-A237-47AB-89BB-D8331C0D1578}" destId="{111A2B29-FAE8-422B-84B2-BA32DB490C0F}" srcOrd="0" destOrd="0" presId="urn:microsoft.com/office/officeart/2005/8/layout/vList2"/>
    <dgm:cxn modelId="{6C0EFDEF-1D09-4B8D-AA86-F3F9C05290E7}" type="presOf" srcId="{3F72FE0D-F6C7-4278-B339-50CD91B049A8}" destId="{102AB628-FAEC-481C-A452-27CDF364A60F}" srcOrd="0" destOrd="0" presId="urn:microsoft.com/office/officeart/2005/8/layout/vList2"/>
    <dgm:cxn modelId="{5EBE83F0-0F7C-4734-B04F-FD090F2506B3}" type="presParOf" srcId="{102AB628-FAEC-481C-A452-27CDF364A60F}" destId="{111A2B29-FAE8-422B-84B2-BA32DB490C0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A2B29-FAE8-422B-84B2-BA32DB490C0F}">
      <dsp:nvSpPr>
        <dsp:cNvPr id="0" name=""/>
        <dsp:cNvSpPr/>
      </dsp:nvSpPr>
      <dsp:spPr>
        <a:xfrm>
          <a:off x="0" y="132873"/>
          <a:ext cx="3083859" cy="5020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0" kern="1200" dirty="0"/>
            <a:t>Conclusiones importantes</a:t>
          </a:r>
        </a:p>
      </dsp:txBody>
      <dsp:txXfrm>
        <a:off x="24508" y="157381"/>
        <a:ext cx="3034843" cy="453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6CA47-D1C0-4246-82BF-972706B5E2D8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88A73-BDBF-4512-B91E-C2FEA40BBA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238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1A6DC-1AD8-4AE5-BEAA-BFE571324301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EC75-32C7-42F8-8B26-79206D0FB1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31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0FD18-287F-403D-8E88-40FAF88ACD9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9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DE8A-5B73-4664-A059-9EE24132A631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6546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5113-1383-4B1A-A243-3A88BDA73AD3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67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7B9F-B4A4-4BA6-971E-92A3F4BC2D94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679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513076" y="1003046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rgbClr val="000099"/>
                </a:solidFill>
              </a:defRPr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107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" y="6492876"/>
            <a:ext cx="6018797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86600" y="6492709"/>
            <a:ext cx="2057400" cy="365125"/>
          </a:xfrm>
        </p:spPr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32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-1" y="-1254"/>
            <a:ext cx="6109139" cy="12227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 sz="3200" dirty="0">
              <a:latin typeface="LM Roman 10" panose="00000500000000000000" pitchFamily="50" charset="0"/>
            </a:endParaRPr>
          </a:p>
        </p:txBody>
      </p:sp>
      <p:sp>
        <p:nvSpPr>
          <p:cNvPr id="8" name="Rectángulo 7"/>
          <p:cNvSpPr/>
          <p:nvPr userDrawn="1"/>
        </p:nvSpPr>
        <p:spPr>
          <a:xfrm>
            <a:off x="0" y="6570646"/>
            <a:ext cx="9144000" cy="28749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0" y="6555257"/>
            <a:ext cx="26661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M. Díaz – 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Dinámica</a:t>
            </a: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de 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Máquinas</a:t>
            </a: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Eléctricas</a:t>
            </a:r>
            <a:endParaRPr lang="en-US" sz="900" i="0" cap="small" baseline="0" dirty="0">
              <a:solidFill>
                <a:schemeClr val="bg1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8720966" y="6570646"/>
            <a:ext cx="4844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050" i="1" dirty="0">
                <a:solidFill>
                  <a:schemeClr val="bg1"/>
                </a:solidFill>
              </a:rPr>
              <a:t>#</a:t>
            </a:r>
            <a:fld id="{6EDEC258-94AE-401C-B8C5-0C5BBEB1C27C}" type="slidenum">
              <a:rPr lang="es-CL" sz="1050" i="1" smtClean="0">
                <a:solidFill>
                  <a:schemeClr val="bg1"/>
                </a:solidFill>
              </a:rPr>
              <a:t>‹Nº›</a:t>
            </a:fld>
            <a:endParaRPr lang="es-CL" sz="1050" i="1" dirty="0">
              <a:solidFill>
                <a:schemeClr val="bg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-36704" y="194441"/>
            <a:ext cx="6131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000" b="1" dirty="0">
              <a:solidFill>
                <a:schemeClr val="bg1"/>
              </a:solidFill>
              <a:latin typeface="LM Roman 10" panose="00000500000000000000" pitchFamily="50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 rotWithShape="1">
          <a:blip r:embed="rId2"/>
          <a:srcRect t="29703" b="32749"/>
          <a:stretch/>
        </p:blipFill>
        <p:spPr>
          <a:xfrm>
            <a:off x="5909217" y="0"/>
            <a:ext cx="3234783" cy="127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0678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C63A-8FC2-44C7-8804-9964AD799F6F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4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6531-2E47-413E-80DC-3D073469183A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11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878B-F23C-4491-92B1-C0450D970C10}" type="datetime1">
              <a:rPr lang="es-CL" smtClean="0"/>
              <a:t>16-01-2019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46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7416-89A7-4B60-AAC2-A13660BD4345}" type="datetime1">
              <a:rPr lang="es-CL" smtClean="0"/>
              <a:t>16-01-2019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52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504B-098A-46B5-BA63-C3DEE11C4738}" type="datetime1">
              <a:rPr lang="es-CL" smtClean="0"/>
              <a:t>16-01-2019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53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B1FA-9897-4600-97DD-C92B67CC2593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2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7306-94A3-474E-9D47-91FBBC0E881D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7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DE8A-5B73-4664-A059-9EE24132A631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74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4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92798" y="2662636"/>
            <a:ext cx="8950803" cy="1089529"/>
          </a:xfrm>
        </p:spPr>
        <p:txBody>
          <a:bodyPr wrap="square">
            <a:spAutoFit/>
          </a:bodyPr>
          <a:lstStyle/>
          <a:p>
            <a:pPr algn="ctr" defTabSz="457200"/>
            <a:r>
              <a:rPr lang="es-CL" sz="3600" b="1" cap="small" dirty="0">
                <a:solidFill>
                  <a:srgbClr val="0000CC"/>
                </a:solidFill>
                <a:latin typeface="LM Roman 12" panose="00000500000000000000" pitchFamily="50" charset="0"/>
                <a:ea typeface="Verdana" panose="020B0604030504040204" pitchFamily="34" charset="0"/>
                <a:cs typeface="Arial" panose="020B0604020202020204" pitchFamily="34" charset="0"/>
              </a:rPr>
              <a:t>Dinámica de Máquinas Eléctricas</a:t>
            </a:r>
            <a:br>
              <a:rPr lang="es-CL" sz="3600" b="1" cap="small" dirty="0">
                <a:solidFill>
                  <a:srgbClr val="0000CC"/>
                </a:solidFill>
                <a:latin typeface="LM Roman 12" panose="00000500000000000000" pitchFamily="50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s-CL" sz="3600" b="1" cap="small" dirty="0">
                <a:solidFill>
                  <a:srgbClr val="0000CC"/>
                </a:solidFill>
                <a:latin typeface="LM Roman 12" panose="00000500000000000000" pitchFamily="50" charset="0"/>
                <a:ea typeface="Verdana" panose="020B0604030504040204" pitchFamily="34" charset="0"/>
                <a:cs typeface="Arial" panose="020B0604020202020204" pitchFamily="34" charset="0"/>
              </a:rPr>
              <a:t>Cátedras 5-6</a:t>
            </a:r>
            <a:endParaRPr lang="es-ES" sz="1800" b="1" cap="small" dirty="0">
              <a:solidFill>
                <a:srgbClr val="0000CC"/>
              </a:solidFill>
              <a:latin typeface="LM Roman 12" panose="00000500000000000000" pitchFamily="50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05499" y="5966382"/>
            <a:ext cx="2563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Segundo </a:t>
            </a:r>
            <a:r>
              <a:rPr lang="en-GB" sz="1600" b="1" dirty="0" err="1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Semestre</a:t>
            </a:r>
            <a:r>
              <a:rPr lang="en-GB" sz="1600" b="1" dirty="0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 2018</a:t>
            </a:r>
          </a:p>
          <a:p>
            <a:r>
              <a:rPr lang="es-CL" sz="1600" b="1" dirty="0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Prof. M</a:t>
            </a:r>
            <a:r>
              <a:rPr lang="en-GB" sz="1600" b="1" dirty="0" err="1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atías</a:t>
            </a:r>
            <a:r>
              <a:rPr lang="en-GB" sz="1600" b="1" dirty="0">
                <a:solidFill>
                  <a:srgbClr val="0000CC"/>
                </a:solidFill>
                <a:latin typeface="LM Roman 12" panose="00000500000000000000" pitchFamily="50" charset="0"/>
                <a:cs typeface="Times New Roman" panose="02020603050405020304" pitchFamily="18" charset="0"/>
              </a:rPr>
              <a:t> Díaz</a:t>
            </a:r>
            <a:endParaRPr lang="en-GB" sz="1600" dirty="0">
              <a:latin typeface="LM Roman 12" panose="00000500000000000000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t="29703" b="32749"/>
          <a:stretch/>
        </p:blipFill>
        <p:spPr>
          <a:xfrm>
            <a:off x="92798" y="0"/>
            <a:ext cx="4171384" cy="15662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130075" y="306071"/>
            <a:ext cx="4913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2" panose="00000500000000000000" pitchFamily="50" charset="0"/>
              </a:rPr>
              <a:t>Ingeniería Civil en Electricidad</a:t>
            </a:r>
          </a:p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2" panose="00000500000000000000" pitchFamily="50" charset="0"/>
              </a:rPr>
              <a:t>Mención Sistemas de Energía</a:t>
            </a:r>
          </a:p>
        </p:txBody>
      </p:sp>
    </p:spTree>
    <p:extLst>
      <p:ext uri="{BB962C8B-B14F-4D97-AF65-F5344CB8AC3E}">
        <p14:creationId xmlns:p14="http://schemas.microsoft.com/office/powerpoint/2010/main" val="4910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434C6-3E0D-4646-80D1-38173E5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AFA0085-A25F-4695-B2A1-E42A5F430480}"/>
              </a:ext>
            </a:extLst>
          </p:cNvPr>
          <p:cNvSpPr/>
          <p:nvPr/>
        </p:nvSpPr>
        <p:spPr>
          <a:xfrm>
            <a:off x="475128" y="3786714"/>
            <a:ext cx="8364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Esto se debe a que la tensión en cuadratura se puede aproximar por: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39A98FC-FAA1-468C-AAA3-E91494240CCD}"/>
                  </a:ext>
                </a:extLst>
              </p:cNvPr>
              <p:cNvSpPr/>
              <p:nvPr/>
            </p:nvSpPr>
            <p:spPr>
              <a:xfrm>
                <a:off x="475128" y="2191871"/>
                <a:ext cx="7978587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Al operar con flujo nominal, existe una velocidad límite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20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CL" sz="220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𝑒𝑚𝑎𝑥</m:t>
                        </m:r>
                      </m:sub>
                    </m:sSub>
                  </m:oMath>
                </a14:m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 que se puede utilizar para no sobrepasar la tensión de estator máxima.  Si es necesario aumentar la velocidad rotacional, se debe operar con “flujo debilitado”. </a:t>
                </a:r>
              </a:p>
            </p:txBody>
          </p:sp>
        </mc:Choice>
        <mc:Fallback xmlns="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39A98FC-FAA1-468C-AAA3-E91494240C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28" y="2191871"/>
                <a:ext cx="7978587" cy="1446550"/>
              </a:xfrm>
              <a:prstGeom prst="rect">
                <a:avLst/>
              </a:prstGeom>
              <a:blipFill>
                <a:blip r:embed="rId2"/>
                <a:stretch>
                  <a:fillRect l="-993" t="-2954" r="-993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3D936D16-27DD-4D7E-9BFC-7A782F9080A6}"/>
                  </a:ext>
                </a:extLst>
              </p:cNvPr>
              <p:cNvSpPr/>
              <p:nvPr/>
            </p:nvSpPr>
            <p:spPr>
              <a:xfrm>
                <a:off x="3417395" y="4365895"/>
                <a:ext cx="1771319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𝑠𝑞</m:t>
                        </m:r>
                      </m:sub>
                    </m:sSub>
                    <m:r>
                      <a:rPr lang="es-CL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s-C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es-C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s-CL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e>
                          <m:sub>
                            <m:r>
                              <a:rPr lang="es-CL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Lr</m:t>
                        </m:r>
                      </m:den>
                    </m:f>
                    <m:sSub>
                      <m:sSubPr>
                        <m:ctrlPr>
                          <a:rPr lang="es-CL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s-CL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𝑟𝑑</m:t>
                        </m:r>
                      </m:sub>
                    </m:sSub>
                  </m:oMath>
                </a14:m>
                <a:r>
                  <a:rPr lang="es-CL" dirty="0">
                    <a:solidFill>
                      <a:schemeClr val="tx1"/>
                    </a:solidFill>
                    <a:latin typeface="LM Roman 10" panose="00000500000000000000" pitchFamily="50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3D936D16-27DD-4D7E-9BFC-7A782F908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95" y="4365895"/>
                <a:ext cx="1771319" cy="489814"/>
              </a:xfrm>
              <a:prstGeom prst="rect">
                <a:avLst/>
              </a:prstGeom>
              <a:blipFill>
                <a:blip r:embed="rId3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327B95E4-72F4-4485-80D8-46D9B73895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3534698"/>
              </p:ext>
            </p:extLst>
          </p:nvPr>
        </p:nvGraphicFramePr>
        <p:xfrm>
          <a:off x="475128" y="1285395"/>
          <a:ext cx="3083859" cy="63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9344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4AEE9C96-B619-4171-947E-ED1B2F81002A}"/>
                  </a:ext>
                </a:extLst>
              </p:cNvPr>
              <p:cNvSpPr/>
              <p:nvPr/>
            </p:nvSpPr>
            <p:spPr>
              <a:xfrm>
                <a:off x="463528" y="3666084"/>
                <a:ext cx="8462682" cy="663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s-CL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CL"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𝑟𝑑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CL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4AEE9C96-B619-4171-947E-ED1B2F8100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28" y="3666084"/>
                <a:ext cx="8462682" cy="6635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D3029567-FEE2-4DAB-86C5-7C973D040F99}"/>
              </a:ext>
            </a:extLst>
          </p:cNvPr>
          <p:cNvSpPr/>
          <p:nvPr/>
        </p:nvSpPr>
        <p:spPr>
          <a:xfrm>
            <a:off x="510987" y="2030408"/>
            <a:ext cx="81220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Se puede obtener una corriente </a:t>
            </a:r>
            <a:r>
              <a:rPr lang="es-CL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magnetizante</a:t>
            </a:r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, que es ficticia, y cumple la misma función que la corriente de campo en una máquina de corriente continua.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B71F430C-CD10-4C0B-9863-87D9DD176678}"/>
              </a:ext>
            </a:extLst>
          </p:cNvPr>
          <p:cNvGrpSpPr/>
          <p:nvPr/>
        </p:nvGrpSpPr>
        <p:grpSpPr>
          <a:xfrm>
            <a:off x="463528" y="1395034"/>
            <a:ext cx="3083859" cy="502049"/>
            <a:chOff x="0" y="132873"/>
            <a:chExt cx="3083859" cy="502049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B14A7C0F-54AF-4DE7-B3DC-FAC51B9B2073}"/>
                </a:ext>
              </a:extLst>
            </p:cNvPr>
            <p:cNvSpPr/>
            <p:nvPr/>
          </p:nvSpPr>
          <p:spPr>
            <a:xfrm>
              <a:off x="0" y="132873"/>
              <a:ext cx="3083859" cy="5020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: esquinas redondeadas 4">
              <a:extLst>
                <a:ext uri="{FF2B5EF4-FFF2-40B4-BE49-F238E27FC236}">
                  <a16:creationId xmlns:a16="http://schemas.microsoft.com/office/drawing/2014/main" id="{EA235B62-8C15-4D9A-8CF6-860B771694C7}"/>
                </a:ext>
              </a:extLst>
            </p:cNvPr>
            <p:cNvSpPr txBox="1"/>
            <p:nvPr/>
          </p:nvSpPr>
          <p:spPr>
            <a:xfrm>
              <a:off x="24508" y="157381"/>
              <a:ext cx="3034843" cy="453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2000" b="0" kern="1200" dirty="0">
                  <a:latin typeface="LM Roman 10" panose="00000500000000000000" pitchFamily="50" charset="0"/>
                </a:rPr>
                <a:t>Conclusiones importantes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769F472-D383-4067-918D-1D24B6CEC632}"/>
                  </a:ext>
                </a:extLst>
              </p:cNvPr>
              <p:cNvSpPr/>
              <p:nvPr/>
            </p:nvSpPr>
            <p:spPr>
              <a:xfrm>
                <a:off x="510987" y="3204239"/>
                <a:ext cx="56825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s-CL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 se calcula desde la ecuación del rotor (eje directo): </a:t>
                </a:r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769F472-D383-4067-918D-1D24B6CEC6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87" y="3204239"/>
                <a:ext cx="5682581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n 13">
            <a:extLst>
              <a:ext uri="{FF2B5EF4-FFF2-40B4-BE49-F238E27FC236}">
                <a16:creationId xmlns:a16="http://schemas.microsoft.com/office/drawing/2014/main" id="{88CB3843-7BF1-4F19-B76D-78CE57AEB29B}"/>
              </a:ext>
            </a:extLst>
          </p:cNvPr>
          <p:cNvPicPr/>
          <p:nvPr/>
        </p:nvPicPr>
        <p:blipFill rotWithShape="1">
          <a:blip r:embed="rId4" cstate="print"/>
          <a:srcRect l="17276" t="12947" r="27184" b="58627"/>
          <a:stretch/>
        </p:blipFill>
        <p:spPr bwMode="auto">
          <a:xfrm>
            <a:off x="510987" y="4775082"/>
            <a:ext cx="3316942" cy="113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85A18B0A-92F5-482A-916A-810269083666}"/>
                  </a:ext>
                </a:extLst>
              </p:cNvPr>
              <p:cNvSpPr/>
              <p:nvPr/>
            </p:nvSpPr>
            <p:spPr>
              <a:xfrm>
                <a:off x="4243663" y="4575615"/>
                <a:ext cx="4037900" cy="7042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f>
                        <m:f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s-CL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85A18B0A-92F5-482A-916A-8102690836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663" y="4575615"/>
                <a:ext cx="4037900" cy="7042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1FBB7A9B-0C0A-427A-AAED-A446F75CE876}"/>
                  </a:ext>
                </a:extLst>
              </p:cNvPr>
              <p:cNvSpPr/>
              <p:nvPr/>
            </p:nvSpPr>
            <p:spPr>
              <a:xfrm>
                <a:off x="6360255" y="5357494"/>
                <a:ext cx="2029979" cy="663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1FBB7A9B-0C0A-427A-AAED-A446F75CE8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255" y="5357494"/>
                <a:ext cx="2029979" cy="6635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79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6DE3C9E6-4513-4AF2-8909-E0A36B2EC821}"/>
                  </a:ext>
                </a:extLst>
              </p:cNvPr>
              <p:cNvSpPr/>
              <p:nvPr/>
            </p:nvSpPr>
            <p:spPr>
              <a:xfrm>
                <a:off x="3396579" y="2925554"/>
                <a:ext cx="1719317" cy="659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𝑆𝐿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6DE3C9E6-4513-4AF2-8909-E0A36B2EC8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579" y="2925554"/>
                <a:ext cx="1719317" cy="659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D3029567-FEE2-4DAB-86C5-7C973D040F99}"/>
              </a:ext>
            </a:extLst>
          </p:cNvPr>
          <p:cNvSpPr/>
          <p:nvPr/>
        </p:nvSpPr>
        <p:spPr>
          <a:xfrm>
            <a:off x="510987" y="2030408"/>
            <a:ext cx="8122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El deslizamiento se puede obtener como una función de la corriente en cuadratura: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B71F430C-CD10-4C0B-9863-87D9DD176678}"/>
              </a:ext>
            </a:extLst>
          </p:cNvPr>
          <p:cNvGrpSpPr/>
          <p:nvPr/>
        </p:nvGrpSpPr>
        <p:grpSpPr>
          <a:xfrm>
            <a:off x="463528" y="1395034"/>
            <a:ext cx="3083859" cy="502049"/>
            <a:chOff x="0" y="132873"/>
            <a:chExt cx="3083859" cy="502049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B14A7C0F-54AF-4DE7-B3DC-FAC51B9B2073}"/>
                </a:ext>
              </a:extLst>
            </p:cNvPr>
            <p:cNvSpPr/>
            <p:nvPr/>
          </p:nvSpPr>
          <p:spPr>
            <a:xfrm>
              <a:off x="0" y="132873"/>
              <a:ext cx="3083859" cy="5020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: esquinas redondeadas 4">
              <a:extLst>
                <a:ext uri="{FF2B5EF4-FFF2-40B4-BE49-F238E27FC236}">
                  <a16:creationId xmlns:a16="http://schemas.microsoft.com/office/drawing/2014/main" id="{EA235B62-8C15-4D9A-8CF6-860B771694C7}"/>
                </a:ext>
              </a:extLst>
            </p:cNvPr>
            <p:cNvSpPr txBox="1"/>
            <p:nvPr/>
          </p:nvSpPr>
          <p:spPr>
            <a:xfrm>
              <a:off x="24508" y="157381"/>
              <a:ext cx="3034843" cy="453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2000" b="0" kern="1200" dirty="0">
                  <a:latin typeface="LM Roman 10" panose="00000500000000000000" pitchFamily="50" charset="0"/>
                </a:rPr>
                <a:t>Conclusiones importantes</a:t>
              </a: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3B570B16-2D33-4B07-9702-B6141A33B525}"/>
              </a:ext>
            </a:extLst>
          </p:cNvPr>
          <p:cNvSpPr/>
          <p:nvPr/>
        </p:nvSpPr>
        <p:spPr>
          <a:xfrm>
            <a:off x="463528" y="3890020"/>
            <a:ext cx="843489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Se debe tener en cuenta que la constante de tiempo del rotor no es despreciable. Si se utilizan controladores bien diseñados,  las corrientes de estator </a:t>
            </a:r>
            <a:r>
              <a:rPr lang="es-CL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isd</a:t>
            </a:r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 e </a:t>
            </a:r>
            <a:r>
              <a:rPr lang="es-CL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isq</a:t>
            </a:r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 tienen tiempo de respuesta en el orden de los 10ms. En cambio la corriente </a:t>
            </a:r>
            <a:r>
              <a:rPr lang="es-CL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magnetizante</a:t>
            </a:r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 tiene tiempos de respuesta del orden de  0.3s-0.6s.</a:t>
            </a:r>
          </a:p>
        </p:txBody>
      </p:sp>
    </p:spTree>
    <p:extLst>
      <p:ext uri="{BB962C8B-B14F-4D97-AF65-F5344CB8AC3E}">
        <p14:creationId xmlns:p14="http://schemas.microsoft.com/office/powerpoint/2010/main" val="1917876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FADD63B-C067-4174-A87E-FFC0B2B14670}"/>
              </a:ext>
            </a:extLst>
          </p:cNvPr>
          <p:cNvSpPr/>
          <p:nvPr/>
        </p:nvSpPr>
        <p:spPr>
          <a:xfrm>
            <a:off x="421342" y="1501153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El torque en una máquina se obtiene: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3B94725E-13F0-4C10-A95E-9B314C79C5D4}"/>
                  </a:ext>
                </a:extLst>
              </p:cNvPr>
              <p:cNvSpPr/>
              <p:nvPr/>
            </p:nvSpPr>
            <p:spPr>
              <a:xfrm>
                <a:off x="2867954" y="2084943"/>
                <a:ext cx="1927387" cy="372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s-CL" b="0" i="0" smtClean="0">
                              <a:latin typeface="Cambria Math" panose="02040503050406030204" pitchFamily="18" charset="0"/>
                            </a:rPr>
                            <m:t>Im</m:t>
                          </m:r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𝑠𝑟</m:t>
                              </m:r>
                            </m:sub>
                            <m:sup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3B94725E-13F0-4C10-A95E-9B314C79C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954" y="2084943"/>
                <a:ext cx="1927387" cy="372218"/>
              </a:xfrm>
              <a:prstGeom prst="rect">
                <a:avLst/>
              </a:prstGeom>
              <a:blipFill>
                <a:blip r:embed="rId2"/>
                <a:stretch>
                  <a:fillRect t="-118033" r="-25552" b="-185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B2B6E6F2-AA54-4CD4-BC1A-3C3BC28B8BE3}"/>
                  </a:ext>
                </a:extLst>
              </p:cNvPr>
              <p:cNvSpPr/>
              <p:nvPr/>
            </p:nvSpPr>
            <p:spPr>
              <a:xfrm>
                <a:off x="421342" y="2674336"/>
                <a:ext cx="8480611" cy="3142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CL" sz="2200" dirty="0" err="1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Im</a:t>
                </a:r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: componente imaginario. </a:t>
                </a:r>
              </a:p>
              <a:p>
                <a:pPr algn="just"/>
                <a14:m>
                  <m:oMath xmlns:m="http://schemas.openxmlformats.org/officeDocument/2006/math">
                    <m:sSubSup>
                      <m:sSubSupPr>
                        <m:ctrlPr>
                          <a:rPr lang="es-CL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s-CL" sz="2200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sz="220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sz="220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𝑠𝑟</m:t>
                        </m:r>
                      </m:sub>
                      <m:sup>
                        <m:r>
                          <a:rPr lang="es-CL" sz="220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 significa “flujo que enlaza el estator debido al rotor”. El superíndice “*” indica complejo conjugado.</a:t>
                </a:r>
              </a:p>
              <a:p>
                <a:pPr algn="just"/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k depende de la transformada </a:t>
                </a:r>
                <a:r>
                  <a:rPr lang="es-CL" sz="2200" dirty="0" err="1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alpha</a:t>
                </a:r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-beta y del número de polos. </a:t>
                </a:r>
              </a:p>
              <a:p>
                <a:pPr algn="just"/>
                <a:r>
                  <a:rPr lang="es-CL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Notar que en el cálculo del torque producido por la corriente de estator, se debe considerar solo el flujo que enlaza al estator producido por la corriente de rotor (debido a que el flujo producido por la corriente de estator no puede producir torque consigo misma). </a:t>
                </a: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B2B6E6F2-AA54-4CD4-BC1A-3C3BC28B8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42" y="2674336"/>
                <a:ext cx="8480611" cy="3142976"/>
              </a:xfrm>
              <a:prstGeom prst="rect">
                <a:avLst/>
              </a:prstGeom>
              <a:blipFill>
                <a:blip r:embed="rId3"/>
                <a:stretch>
                  <a:fillRect l="-935" t="-1359" r="-935" b="-2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83F15EE-BC8C-475F-9B91-B2BEC33CCF38}"/>
                  </a:ext>
                </a:extLst>
              </p:cNvPr>
              <p:cNvSpPr/>
              <p:nvPr/>
            </p:nvSpPr>
            <p:spPr>
              <a:xfrm>
                <a:off x="1908842" y="5543044"/>
                <a:ext cx="5505610" cy="556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s-CL" dirty="0">
                    <a:latin typeface="LM Roman 10" panose="00000500000000000000" pitchFamily="50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>
                        <a:latin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𝑟𝑠</m:t>
                        </m:r>
                      </m:sub>
                    </m:sSub>
                    <m:r>
                      <a:rPr lang="es-CL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CL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83F15EE-BC8C-475F-9B91-B2BEC33CCF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842" y="5543044"/>
                <a:ext cx="5505610" cy="556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679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FADD63B-C067-4174-A87E-FFC0B2B14670}"/>
              </a:ext>
            </a:extLst>
          </p:cNvPr>
          <p:cNvSpPr/>
          <p:nvPr/>
        </p:nvSpPr>
        <p:spPr>
          <a:xfrm>
            <a:off x="421342" y="1501153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Sabemos que: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83F15EE-BC8C-475F-9B91-B2BEC33CCF38}"/>
                  </a:ext>
                </a:extLst>
              </p:cNvPr>
              <p:cNvSpPr/>
              <p:nvPr/>
            </p:nvSpPr>
            <p:spPr>
              <a:xfrm>
                <a:off x="1614129" y="1932040"/>
                <a:ext cx="5505610" cy="556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𝑟𝑠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s-CL" dirty="0">
                    <a:latin typeface="LM Roman 10" panose="00000500000000000000" pitchFamily="50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>
                        <a:latin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𝑟𝑠</m:t>
                        </m:r>
                      </m:sub>
                    </m:sSub>
                    <m:r>
                      <a:rPr lang="es-CL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s-CL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83F15EE-BC8C-475F-9B91-B2BEC33CCF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129" y="1932040"/>
                <a:ext cx="5505610" cy="556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161E898B-137C-4BE1-969C-9740997C59D0}"/>
                  </a:ext>
                </a:extLst>
              </p:cNvPr>
              <p:cNvSpPr/>
              <p:nvPr/>
            </p:nvSpPr>
            <p:spPr>
              <a:xfrm>
                <a:off x="1963271" y="3131675"/>
                <a:ext cx="2068771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161E898B-137C-4BE1-969C-9740997C59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271" y="3131675"/>
                <a:ext cx="2068771" cy="65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>
            <a:extLst>
              <a:ext uri="{FF2B5EF4-FFF2-40B4-BE49-F238E27FC236}">
                <a16:creationId xmlns:a16="http://schemas.microsoft.com/office/drawing/2014/main" id="{DC5165A1-C729-444F-BF39-AE5C9D6AD806}"/>
              </a:ext>
            </a:extLst>
          </p:cNvPr>
          <p:cNvSpPr/>
          <p:nvPr/>
        </p:nvSpPr>
        <p:spPr>
          <a:xfrm>
            <a:off x="421342" y="2704430"/>
            <a:ext cx="457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Luego: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E7C3FFE-DC7B-43F2-8D8D-5E443636C8F9}"/>
              </a:ext>
            </a:extLst>
          </p:cNvPr>
          <p:cNvSpPr/>
          <p:nvPr/>
        </p:nvSpPr>
        <p:spPr>
          <a:xfrm>
            <a:off x="1585297" y="4879942"/>
            <a:ext cx="5973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El torque es proporcional a la componente en cuadratura de la corriente de estator cuando se opera con flujo rotor constante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705D4BD8-BE17-4D05-9FA9-084281F03F89}"/>
              </a:ext>
            </a:extLst>
          </p:cNvPr>
          <p:cNvGrpSpPr/>
          <p:nvPr/>
        </p:nvGrpSpPr>
        <p:grpSpPr>
          <a:xfrm>
            <a:off x="421342" y="4108098"/>
            <a:ext cx="3083859" cy="502049"/>
            <a:chOff x="0" y="132873"/>
            <a:chExt cx="3083859" cy="502049"/>
          </a:xfrm>
        </p:grpSpPr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AE3F5C3B-E225-4D08-93FE-52DAE35D1BFC}"/>
                </a:ext>
              </a:extLst>
            </p:cNvPr>
            <p:cNvSpPr/>
            <p:nvPr/>
          </p:nvSpPr>
          <p:spPr>
            <a:xfrm>
              <a:off x="0" y="132873"/>
              <a:ext cx="3083859" cy="5020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: esquinas redondeadas 4">
              <a:extLst>
                <a:ext uri="{FF2B5EF4-FFF2-40B4-BE49-F238E27FC236}">
                  <a16:creationId xmlns:a16="http://schemas.microsoft.com/office/drawing/2014/main" id="{92F3D180-E624-4721-9EB5-1ECF60DD72F8}"/>
                </a:ext>
              </a:extLst>
            </p:cNvPr>
            <p:cNvSpPr txBox="1"/>
            <p:nvPr/>
          </p:nvSpPr>
          <p:spPr>
            <a:xfrm>
              <a:off x="24508" y="157381"/>
              <a:ext cx="3034843" cy="453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2000" b="0" kern="1200" dirty="0">
                  <a:latin typeface="LM Roman 10" panose="00000500000000000000" pitchFamily="50" charset="0"/>
                </a:rPr>
                <a:t>Conclusiones importantes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0F6F377F-0328-49D2-985E-A5769783019C}"/>
                  </a:ext>
                </a:extLst>
              </p:cNvPr>
              <p:cNvSpPr/>
              <p:nvPr/>
            </p:nvSpPr>
            <p:spPr>
              <a:xfrm>
                <a:off x="4305383" y="3129815"/>
                <a:ext cx="2459519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s-CL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0F6F377F-0328-49D2-985E-A576978301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383" y="3129815"/>
                <a:ext cx="2459519" cy="658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20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FC727DE-AB6A-4167-9F9E-96DDE1D695D7}"/>
              </a:ext>
            </a:extLst>
          </p:cNvPr>
          <p:cNvPicPr/>
          <p:nvPr/>
        </p:nvPicPr>
        <p:blipFill>
          <a:blip r:embed="rId2" cstate="print"/>
          <a:srcRect l="1754" b="5726"/>
          <a:stretch>
            <a:fillRect/>
          </a:stretch>
        </p:blipFill>
        <p:spPr bwMode="auto">
          <a:xfrm>
            <a:off x="1217948" y="2143437"/>
            <a:ext cx="5996305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480C92C8-6E5A-4DBE-A88D-A2E81770865D}"/>
              </a:ext>
            </a:extLst>
          </p:cNvPr>
          <p:cNvSpPr/>
          <p:nvPr/>
        </p:nvSpPr>
        <p:spPr>
          <a:xfrm>
            <a:off x="280184" y="1373996"/>
            <a:ext cx="8094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Diagrama de Flujo de vectorial indirecto sin considerar operación a flujo debilitado.</a:t>
            </a:r>
          </a:p>
        </p:txBody>
      </p:sp>
    </p:spTree>
    <p:extLst>
      <p:ext uri="{BB962C8B-B14F-4D97-AF65-F5344CB8AC3E}">
        <p14:creationId xmlns:p14="http://schemas.microsoft.com/office/powerpoint/2010/main" val="3704249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Preliminares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Máquina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Inducción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Deducción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 (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Pizarra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Consideraciones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Diseño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Controladores</a:t>
            </a:r>
            <a:endParaRPr lang="en-GB" sz="30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69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9C493-AD80-49B8-A4A2-49E799BF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Diseño Controladores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 err="1">
                <a:latin typeface="LM Roman 10" panose="00000500000000000000" pitchFamily="50" charset="0"/>
              </a:rPr>
              <a:t>FoC</a:t>
            </a:r>
            <a:endParaRPr lang="es-CL" sz="3600" dirty="0"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847CF1D9-C3A4-4B89-9E06-E6484AF5341C}"/>
                  </a:ext>
                </a:extLst>
              </p:cNvPr>
              <p:cNvSpPr/>
              <p:nvPr/>
            </p:nvSpPr>
            <p:spPr>
              <a:xfrm>
                <a:off x="2043937" y="3741993"/>
                <a:ext cx="4572000" cy="147348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s-E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sSubSup>
                      <m:sSubSupPr>
                        <m:ctrlP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bSup>
                    <m:r>
                      <a:rPr lang="es-ES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s-CL" dirty="0">
                    <a:latin typeface="LM Roman 10" panose="00000500000000000000" pitchFamily="50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𝜎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𝑠𝑞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𝑠𝑑</m:t>
                        </m:r>
                      </m:sub>
                    </m:sSub>
                  </m:oMath>
                </a14:m>
                <a:r>
                  <a:rPr lang="es-CL" i="1" dirty="0">
                    <a:latin typeface="LM Roman 10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effectLst/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s-E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sSubSup>
                        <m:sSubSup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s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E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𝜎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  <m:r>
                            <a:rPr lang="es-CL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f>
                            <m:f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847CF1D9-C3A4-4B89-9E06-E6484AF534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37" y="3741993"/>
                <a:ext cx="4572000" cy="14734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>
            <a:extLst>
              <a:ext uri="{FF2B5EF4-FFF2-40B4-BE49-F238E27FC236}">
                <a16:creationId xmlns:a16="http://schemas.microsoft.com/office/drawing/2014/main" id="{FAEAADD5-A0C4-4976-9665-0B961417C748}"/>
              </a:ext>
            </a:extLst>
          </p:cNvPr>
          <p:cNvSpPr/>
          <p:nvPr/>
        </p:nvSpPr>
        <p:spPr>
          <a:xfrm>
            <a:off x="212515" y="3114202"/>
            <a:ext cx="8642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Para desacoplar las ecuaciones de los ejes d y q, se introducen los términos de compensación siguientes: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2ADB9687-BC2B-4F14-B820-A1DDBA9EAA0A}"/>
                  </a:ext>
                </a:extLst>
              </p:cNvPr>
              <p:cNvSpPr/>
              <p:nvPr/>
            </p:nvSpPr>
            <p:spPr>
              <a:xfrm>
                <a:off x="1921324" y="5048499"/>
                <a:ext cx="4572000" cy="14141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C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C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2ADB9687-BC2B-4F14-B820-A1DDBA9EAA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324" y="5048499"/>
                <a:ext cx="4572000" cy="14141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ángulo 8">
            <a:extLst>
              <a:ext uri="{FF2B5EF4-FFF2-40B4-BE49-F238E27FC236}">
                <a16:creationId xmlns:a16="http://schemas.microsoft.com/office/drawing/2014/main" id="{26950D0D-8A37-4586-BF79-620C5A543B23}"/>
              </a:ext>
            </a:extLst>
          </p:cNvPr>
          <p:cNvSpPr/>
          <p:nvPr/>
        </p:nvSpPr>
        <p:spPr>
          <a:xfrm>
            <a:off x="212515" y="1350601"/>
            <a:ext cx="7989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Las ecuaciones de la máquina en </a:t>
            </a:r>
            <a:r>
              <a:rPr lang="es-ES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dq</a:t>
            </a:r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 son: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7B365EF-F39B-4BD5-81B7-1E037123B126}"/>
              </a:ext>
            </a:extLst>
          </p:cNvPr>
          <p:cNvSpPr/>
          <p:nvPr/>
        </p:nvSpPr>
        <p:spPr>
          <a:xfrm>
            <a:off x="250636" y="5046789"/>
            <a:ext cx="8642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Reemplazando: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CF18F07-F0A9-4186-BCCB-A1AB673A9622}"/>
                  </a:ext>
                </a:extLst>
              </p:cNvPr>
              <p:cNvSpPr/>
              <p:nvPr/>
            </p:nvSpPr>
            <p:spPr>
              <a:xfrm>
                <a:off x="2043937" y="1724806"/>
                <a:ext cx="5262282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s-CL" i="1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CF18F07-F0A9-4186-BCCB-A1AB673A96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37" y="1724806"/>
                <a:ext cx="5262282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AC75800E-7E27-4AD1-A67C-DB8C6B37EA9B}"/>
                  </a:ext>
                </a:extLst>
              </p:cNvPr>
              <p:cNvSpPr/>
              <p:nvPr/>
            </p:nvSpPr>
            <p:spPr>
              <a:xfrm>
                <a:off x="2178406" y="2512146"/>
                <a:ext cx="5262281" cy="5443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𝑠𝑞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𝑠𝑞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𝜎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𝑠𝑞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s-CL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𝜎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𝑠𝑑</m:t>
                        </m:r>
                      </m:sub>
                    </m:sSub>
                    <m:r>
                      <a:rPr lang="es-CL" i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𝑟𝑑</m:t>
                        </m:r>
                      </m:sub>
                    </m:sSub>
                  </m:oMath>
                </a14:m>
                <a:r>
                  <a:rPr lang="es-CL" dirty="0">
                    <a:latin typeface="LM Roman 10" panose="00000500000000000000" pitchFamily="50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AC75800E-7E27-4AD1-A67C-DB8C6B37EA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6" y="2512146"/>
                <a:ext cx="5262281" cy="5443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24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9C493-AD80-49B8-A4A2-49E799BF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Diseño Controladores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 err="1">
                <a:latin typeface="LM Roman 10" panose="00000500000000000000" pitchFamily="50" charset="0"/>
              </a:rPr>
              <a:t>FoC</a:t>
            </a:r>
            <a:endParaRPr lang="es-CL" sz="3600" dirty="0"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2ADB9687-BC2B-4F14-B820-A1DDBA9EAA0A}"/>
                  </a:ext>
                </a:extLst>
              </p:cNvPr>
              <p:cNvSpPr/>
              <p:nvPr/>
            </p:nvSpPr>
            <p:spPr>
              <a:xfrm>
                <a:off x="2043937" y="3824856"/>
                <a:ext cx="4572000" cy="14141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C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s-CL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s-C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2ADB9687-BC2B-4F14-B820-A1DDBA9EAA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37" y="3824856"/>
                <a:ext cx="4572000" cy="14141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ángulo 8">
            <a:extLst>
              <a:ext uri="{FF2B5EF4-FFF2-40B4-BE49-F238E27FC236}">
                <a16:creationId xmlns:a16="http://schemas.microsoft.com/office/drawing/2014/main" id="{26950D0D-8A37-4586-BF79-620C5A543B23}"/>
              </a:ext>
            </a:extLst>
          </p:cNvPr>
          <p:cNvSpPr/>
          <p:nvPr/>
        </p:nvSpPr>
        <p:spPr>
          <a:xfrm>
            <a:off x="212515" y="1350601"/>
            <a:ext cx="7989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Las ecuaciones de la máquina en </a:t>
            </a:r>
            <a:r>
              <a:rPr lang="es-ES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dq</a:t>
            </a:r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 son: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7B365EF-F39B-4BD5-81B7-1E037123B126}"/>
              </a:ext>
            </a:extLst>
          </p:cNvPr>
          <p:cNvSpPr/>
          <p:nvPr/>
        </p:nvSpPr>
        <p:spPr>
          <a:xfrm>
            <a:off x="250636" y="3485039"/>
            <a:ext cx="8642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Reemplazando: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CF18F07-F0A9-4186-BCCB-A1AB673A9622}"/>
                  </a:ext>
                </a:extLst>
              </p:cNvPr>
              <p:cNvSpPr/>
              <p:nvPr/>
            </p:nvSpPr>
            <p:spPr>
              <a:xfrm>
                <a:off x="2043937" y="1724806"/>
                <a:ext cx="5262282" cy="928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limUpp>
                        <m:limUpp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groupChr>
                            <m:groupChrPr>
                              <m:chr m:val="⏞"/>
                              <m:pos m:val="top"/>
                              <m:vertJc m:val="bot"/>
                              <m:ctrlPr>
                                <a:rPr lang="es-CL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𝑠𝑑</m:t>
                                  </m:r>
                                </m:sub>
                              </m:sSub>
                              <m:r>
                                <a:rPr lang="es-CL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f>
                                <m:fPr>
                                  <m:ctrlPr>
                                    <a:rPr lang="es-CL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𝑠𝑑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e>
                          </m:groupChr>
                        </m:e>
                        <m:lim>
                          <m:sSubSup>
                            <m:sSubSup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  <m:sup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lim>
                      </m:limUpp>
                      <m:r>
                        <a:rPr lang="es-C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</m:oMath>
                  </m:oMathPara>
                </a14:m>
                <a:endParaRPr lang="es-CL" i="1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3" name="Rectángulo 12">
                <a:extLst>
                  <a:ext uri="{FF2B5EF4-FFF2-40B4-BE49-F238E27FC236}">
                    <a16:creationId xmlns:a16="http://schemas.microsoft.com/office/drawing/2014/main" id="{CCF18F07-F0A9-4186-BCCB-A1AB673A96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37" y="1724806"/>
                <a:ext cx="5262282" cy="928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AC75800E-7E27-4AD1-A67C-DB8C6B37EA9B}"/>
                  </a:ext>
                </a:extLst>
              </p:cNvPr>
              <p:cNvSpPr/>
              <p:nvPr/>
            </p:nvSpPr>
            <p:spPr>
              <a:xfrm>
                <a:off x="2178406" y="2512146"/>
                <a:ext cx="5262281" cy="670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𝑟𝑑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AC75800E-7E27-4AD1-A67C-DB8C6B37EA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06" y="2512146"/>
                <a:ext cx="5262281" cy="67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79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D4EC2-D699-42C6-832E-F0ABA189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 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FC727DE-AB6A-4167-9F9E-96DDE1D695D7}"/>
              </a:ext>
            </a:extLst>
          </p:cNvPr>
          <p:cNvPicPr/>
          <p:nvPr/>
        </p:nvPicPr>
        <p:blipFill>
          <a:blip r:embed="rId2" cstate="print"/>
          <a:srcRect l="1754" b="5726"/>
          <a:stretch>
            <a:fillRect/>
          </a:stretch>
        </p:blipFill>
        <p:spPr bwMode="auto">
          <a:xfrm>
            <a:off x="585489" y="2432212"/>
            <a:ext cx="3559792" cy="228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480C92C8-6E5A-4DBE-A88D-A2E81770865D}"/>
              </a:ext>
            </a:extLst>
          </p:cNvPr>
          <p:cNvSpPr/>
          <p:nvPr/>
        </p:nvSpPr>
        <p:spPr>
          <a:xfrm>
            <a:off x="280184" y="1373996"/>
            <a:ext cx="8094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200" dirty="0">
                <a:solidFill>
                  <a:srgbClr val="0000CC"/>
                </a:solidFill>
                <a:latin typeface="LM Roman 10" panose="00000500000000000000" pitchFamily="50" charset="0"/>
              </a:rPr>
              <a:t>Diagrama de Flujo de vectorial indirecto sin considerar operación a flujo debilitado.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27A908C-5577-4434-82A9-13B056CEA114}"/>
              </a:ext>
            </a:extLst>
          </p:cNvPr>
          <p:cNvSpPr/>
          <p:nvPr/>
        </p:nvSpPr>
        <p:spPr>
          <a:xfrm>
            <a:off x="4457700" y="2524715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Sistema de control anidado muy similar a la máquina de continua.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Se asume que el lazo interno es muy rápido.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Cero error en estado estacionario a entrada escalón de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isq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*, </a:t>
            </a:r>
            <a:r>
              <a:rPr lang="es-CL" sz="1600" dirty="0" err="1">
                <a:solidFill>
                  <a:srgbClr val="0000CC"/>
                </a:solidFill>
                <a:latin typeface="LM Roman 10" panose="00000500000000000000" pitchFamily="50" charset="0"/>
              </a:rPr>
              <a:t>isd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*.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Frecuencia natural 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sym typeface="Symbol" panose="05050102010706020507" pitchFamily="18" charset="2"/>
              </a:rPr>
              <a:t>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n entre 60Hz-200Hz son consideradas apropiadas para regular corriente.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Habitualmente se diseña el sistema de control para 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sym typeface="Symbol" panose="05050102010706020507" pitchFamily="18" charset="2"/>
              </a:rPr>
              <a:t>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=0.707 u 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  <a:sym typeface="Symbol" panose="05050102010706020507" pitchFamily="18" charset="2"/>
              </a:rPr>
              <a:t></a:t>
            </a:r>
            <a:r>
              <a:rPr lang="es-CL" sz="1600" dirty="0">
                <a:solidFill>
                  <a:srgbClr val="0000CC"/>
                </a:solidFill>
                <a:latin typeface="LM Roman 10" panose="00000500000000000000" pitchFamily="50" charset="0"/>
              </a:rPr>
              <a:t>= 0.8.</a:t>
            </a:r>
          </a:p>
        </p:txBody>
      </p:sp>
    </p:spTree>
    <p:extLst>
      <p:ext uri="{BB962C8B-B14F-4D97-AF65-F5344CB8AC3E}">
        <p14:creationId xmlns:p14="http://schemas.microsoft.com/office/powerpoint/2010/main" val="114049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Preliminares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Máquina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Inducción</a:t>
            </a:r>
            <a:endParaRPr lang="en-GB" sz="30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Deducción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 (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Pizarra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Consideraciones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Diseño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Controladores</a:t>
            </a:r>
            <a:endParaRPr lang="en-GB" sz="30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9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2458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2" panose="00000500000000000000" pitchFamily="50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Preliminares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Máquina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Inducción</a:t>
            </a:r>
            <a:endParaRPr lang="en-GB" sz="3000" dirty="0">
              <a:solidFill>
                <a:srgbClr val="0000CC"/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Deducción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 (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Pizarra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Consideraciones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Diseño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Controladores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2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434C6-3E0D-4646-80D1-38173E5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2" panose="00000500000000000000" pitchFamily="50" charset="0"/>
              </a:rPr>
              <a:t>Preliminares</a:t>
            </a:r>
            <a:br>
              <a:rPr lang="es-CL" sz="3600" dirty="0">
                <a:latin typeface="LM Roman 12" panose="00000500000000000000" pitchFamily="50" charset="0"/>
              </a:rPr>
            </a:br>
            <a:r>
              <a:rPr lang="es-CL" sz="3600" dirty="0">
                <a:latin typeface="LM Roman 12" panose="00000500000000000000" pitchFamily="50" charset="0"/>
              </a:rPr>
              <a:t>Máquina de inducción</a:t>
            </a:r>
          </a:p>
        </p:txBody>
      </p:sp>
      <p:pic>
        <p:nvPicPr>
          <p:cNvPr id="12" name="Imagen 12">
            <a:extLst>
              <a:ext uri="{FF2B5EF4-FFF2-40B4-BE49-F238E27FC236}">
                <a16:creationId xmlns:a16="http://schemas.microsoft.com/office/drawing/2014/main" id="{07C2B394-C156-4B42-9F8E-C2509A6C6F25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7193" y="1512491"/>
            <a:ext cx="6942328" cy="479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3E3CB8-C495-49B8-AD8A-7856982A6345}"/>
                  </a:ext>
                </a:extLst>
              </p:cNvPr>
              <p:cNvSpPr txBox="1"/>
              <p:nvPr/>
            </p:nvSpPr>
            <p:spPr>
              <a:xfrm>
                <a:off x="3737379" y="2405670"/>
                <a:ext cx="49609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3E3CB8-C495-49B8-AD8A-7856982A6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379" y="2405670"/>
                <a:ext cx="49609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8D1039-54C8-4B37-BF13-1B5ECFE163BE}"/>
                  </a:ext>
                </a:extLst>
              </p:cNvPr>
              <p:cNvSpPr txBox="1"/>
              <p:nvPr/>
            </p:nvSpPr>
            <p:spPr>
              <a:xfrm>
                <a:off x="5381048" y="1601734"/>
                <a:ext cx="516525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𝑟𝑜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8D1039-54C8-4B37-BF13-1B5ECFE16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1048" y="1601734"/>
                <a:ext cx="51652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369829-ED38-46B1-9587-A87B15A5D8BD}"/>
                  </a:ext>
                </a:extLst>
              </p:cNvPr>
              <p:cNvSpPr txBox="1"/>
              <p:nvPr/>
            </p:nvSpPr>
            <p:spPr>
              <a:xfrm>
                <a:off x="3527701" y="1620527"/>
                <a:ext cx="516525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</m:sSub>
                    </m:oMath>
                  </m:oMathPara>
                </a14:m>
                <a:endParaRPr lang="en-US" sz="1600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E369829-ED38-46B1-9587-A87B15A5D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701" y="1620527"/>
                <a:ext cx="51652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3BF81FB-E577-4312-8E4C-414F163F7B88}"/>
                  </a:ext>
                </a:extLst>
              </p:cNvPr>
              <p:cNvSpPr txBox="1"/>
              <p:nvPr/>
            </p:nvSpPr>
            <p:spPr>
              <a:xfrm>
                <a:off x="3419581" y="4797113"/>
                <a:ext cx="1457219" cy="3231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15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𝑟𝑜</m:t>
                          </m:r>
                        </m:sub>
                      </m:sSub>
                      <m:r>
                        <a:rPr lang="es-CL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sz="15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sz="1500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3BF81FB-E577-4312-8E4C-414F163F7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581" y="4797113"/>
                <a:ext cx="1457219" cy="323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C9D0895-5453-4BA6-B842-9CDE3D77A164}"/>
                  </a:ext>
                </a:extLst>
              </p:cNvPr>
              <p:cNvSpPr txBox="1"/>
              <p:nvPr/>
            </p:nvSpPr>
            <p:spPr>
              <a:xfrm>
                <a:off x="3537227" y="5085641"/>
                <a:ext cx="1457219" cy="3231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15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sz="15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</m:sSub>
                      <m:r>
                        <a:rPr lang="es-CL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sz="15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5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sz="1500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C9D0895-5453-4BA6-B842-9CDE3D77A1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227" y="5085641"/>
                <a:ext cx="1457219" cy="323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348743-525B-4701-9EF6-4C37756AC311}"/>
                  </a:ext>
                </a:extLst>
              </p:cNvPr>
              <p:cNvSpPr txBox="1"/>
              <p:nvPr/>
            </p:nvSpPr>
            <p:spPr>
              <a:xfrm>
                <a:off x="1235655" y="4599970"/>
                <a:ext cx="516525" cy="29238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13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3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300" b="0" i="1" smtClean="0">
                              <a:latin typeface="Cambria Math" panose="02040503050406030204" pitchFamily="18" charset="0"/>
                            </a:rPr>
                            <m:t>𝑟𝑜</m:t>
                          </m:r>
                        </m:sub>
                      </m:sSub>
                      <m:r>
                        <a:rPr lang="es-CL" sz="13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CL" sz="13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13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s-CL" sz="13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s-CL" sz="13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300" i="1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348743-525B-4701-9EF6-4C37756AC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655" y="4599970"/>
                <a:ext cx="516525" cy="292388"/>
              </a:xfrm>
              <a:prstGeom prst="rect">
                <a:avLst/>
              </a:prstGeom>
              <a:blipFill>
                <a:blip r:embed="rId8"/>
                <a:stretch>
                  <a:fillRect r="-214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75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434C6-3E0D-4646-80D1-38173E5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Preliminares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F3F8CB6-BADB-467D-8123-C8823C0F26BD}"/>
                  </a:ext>
                </a:extLst>
              </p:cNvPr>
              <p:cNvSpPr/>
              <p:nvPr/>
            </p:nvSpPr>
            <p:spPr>
              <a:xfrm>
                <a:off x="1841797" y="2119933"/>
                <a:ext cx="4765999" cy="21192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𝑠𝑎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𝑠𝑎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𝑠𝑎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i="1" dirty="0">
                    <a:latin typeface="LM Roman 12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𝑠𝑏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i="1" dirty="0">
                    <a:latin typeface="LM Roman 12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𝑠𝑐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𝑠𝑐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𝑠𝑐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dirty="0">
                    <a:latin typeface="LM Roman 12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					</a:t>
                </a:r>
                <a:endParaRPr lang="en-US" sz="1600" dirty="0">
                  <a:effectLst/>
                  <a:latin typeface="LM Roman 12" panose="000005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F3F8CB6-BADB-467D-8123-C8823C0F26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797" y="2119933"/>
                <a:ext cx="4765999" cy="21192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A051567-A4BE-409B-9122-B813B5B3E631}"/>
                  </a:ext>
                </a:extLst>
              </p:cNvPr>
              <p:cNvSpPr/>
              <p:nvPr/>
            </p:nvSpPr>
            <p:spPr>
              <a:xfrm>
                <a:off x="383418" y="1337513"/>
                <a:ext cx="833109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sz="2200" dirty="0">
                    <a:solidFill>
                      <a:srgbClr val="0000CC"/>
                    </a:solidFill>
                    <a:latin typeface="LM Roman 12" panose="00000500000000000000" pitchFamily="50" charset="0"/>
                  </a:rPr>
                  <a:t>Ecuaciones de la Maquina Jaula de Ardilla en Coordenadas </a:t>
                </a:r>
                <a14:m>
                  <m:oMath xmlns:m="http://schemas.openxmlformats.org/officeDocument/2006/math">
                    <m:r>
                      <a:rPr lang="es-ES" sz="22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2200" dirty="0">
                  <a:solidFill>
                    <a:srgbClr val="0000CC"/>
                  </a:solidFill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A051567-A4BE-409B-9122-B813B5B3E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18" y="1337513"/>
                <a:ext cx="8331091" cy="430887"/>
              </a:xfrm>
              <a:prstGeom prst="rect">
                <a:avLst/>
              </a:prstGeom>
              <a:blipFill>
                <a:blip r:embed="rId3"/>
                <a:stretch>
                  <a:fillRect l="-951" t="-8451" b="-2816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397291-C5DA-46F2-AA29-F175DE328C48}"/>
                  </a:ext>
                </a:extLst>
              </p:cNvPr>
              <p:cNvSpPr/>
              <p:nvPr/>
            </p:nvSpPr>
            <p:spPr>
              <a:xfrm>
                <a:off x="6041790" y="2817137"/>
                <a:ext cx="1750479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</m:acc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𝜓</m:t>
                                </m:r>
                              </m:e>
                            </m:acc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dirty="0">
                    <a:latin typeface="LM Roman 12" panose="00000500000000000000" pitchFamily="50" charset="0"/>
                    <a:ea typeface="Times New Roman" panose="02020603050405020304" pitchFamily="18" charset="0"/>
                  </a:rPr>
                  <a:t> </a:t>
                </a:r>
                <a:endParaRPr lang="en-US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397291-C5DA-46F2-AA29-F175DE328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790" y="2817137"/>
                <a:ext cx="1750479" cy="524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E7B3B9-206D-44FF-9343-DE2663AB3DBB}"/>
                  </a:ext>
                </a:extLst>
              </p:cNvPr>
              <p:cNvSpPr/>
              <p:nvPr/>
            </p:nvSpPr>
            <p:spPr>
              <a:xfrm>
                <a:off x="1874492" y="4402561"/>
                <a:ext cx="2850596" cy="1991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s-CL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𝑟𝑎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𝑟𝑎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dirty="0">
                    <a:latin typeface="LM Roman 12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		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𝑟𝑏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𝑟𝑏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s-CL" dirty="0">
                    <a:latin typeface="LM Roman 12" panose="00000500000000000000" pitchFamily="50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	</a:t>
                </a: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𝑟𝑐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𝑟𝑐</m:t>
                            </m:r>
                          </m:sub>
                        </m:sSub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LM Roman 12" panose="00000500000000000000" pitchFamily="50" charset="0"/>
                  </a:rPr>
                  <a:t>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E7B3B9-206D-44FF-9343-DE2663AB3D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492" y="4402561"/>
                <a:ext cx="2850596" cy="19910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D4CBD15-BA6E-4824-B833-1D39DECA433A}"/>
                  </a:ext>
                </a:extLst>
              </p:cNvPr>
              <p:cNvSpPr/>
              <p:nvPr/>
            </p:nvSpPr>
            <p:spPr>
              <a:xfrm>
                <a:off x="6024574" y="4866417"/>
                <a:ext cx="1789721" cy="6518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D4CBD15-BA6E-4824-B833-1D39DECA43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574" y="4866417"/>
                <a:ext cx="1789721" cy="6518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09BAACE-0D12-427F-882D-D47EC3F3169D}"/>
                  </a:ext>
                </a:extLst>
              </p:cNvPr>
              <p:cNvSpPr/>
              <p:nvPr/>
            </p:nvSpPr>
            <p:spPr>
              <a:xfrm>
                <a:off x="1158139" y="1875718"/>
                <a:ext cx="22899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2000" dirty="0">
                    <a:solidFill>
                      <a:srgbClr val="0000CC"/>
                    </a:solidFill>
                    <a:latin typeface="LM Roman 12" panose="00000500000000000000" pitchFamily="50" charset="0"/>
                  </a:rPr>
                  <a:t>Estator en </a:t>
                </a:r>
                <a14:m>
                  <m:oMath xmlns:m="http://schemas.openxmlformats.org/officeDocument/2006/math">
                    <m:r>
                      <a:rPr lang="es-CL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𝑎𝑏𝑐</m:t>
                    </m:r>
                  </m:oMath>
                </a14:m>
                <a:endParaRPr lang="en-US" sz="2000" dirty="0">
                  <a:solidFill>
                    <a:srgbClr val="0000CC"/>
                  </a:solidFill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09BAACE-0D12-427F-882D-D47EC3F316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139" y="1875718"/>
                <a:ext cx="2289932" cy="400110"/>
              </a:xfrm>
              <a:prstGeom prst="rect">
                <a:avLst/>
              </a:prstGeom>
              <a:blipFill>
                <a:blip r:embed="rId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562F45E-9181-4AB2-8AFE-9993799F1B16}"/>
                  </a:ext>
                </a:extLst>
              </p:cNvPr>
              <p:cNvSpPr/>
              <p:nvPr/>
            </p:nvSpPr>
            <p:spPr>
              <a:xfrm>
                <a:off x="1090821" y="4212519"/>
                <a:ext cx="22899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2000" dirty="0">
                    <a:solidFill>
                      <a:srgbClr val="0000CC"/>
                    </a:solidFill>
                    <a:latin typeface="LM Roman 12" panose="00000500000000000000" pitchFamily="50" charset="0"/>
                  </a:rPr>
                  <a:t>Rotor en </a:t>
                </a:r>
                <a14:m>
                  <m:oMath xmlns:m="http://schemas.openxmlformats.org/officeDocument/2006/math">
                    <m:r>
                      <a:rPr lang="es-CL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𝑎𝑏𝑐</m:t>
                    </m:r>
                  </m:oMath>
                </a14:m>
                <a:endParaRPr lang="en-US" sz="2000" dirty="0">
                  <a:solidFill>
                    <a:srgbClr val="0000CC"/>
                  </a:solidFill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562F45E-9181-4AB2-8AFE-9993799F1B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821" y="4212519"/>
                <a:ext cx="2289932" cy="400110"/>
              </a:xfrm>
              <a:prstGeom prst="rect">
                <a:avLst/>
              </a:prstGeom>
              <a:blipFill>
                <a:blip r:embed="rId8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A92770-7649-43B9-9072-BE6D08695B57}"/>
                  </a:ext>
                </a:extLst>
              </p:cNvPr>
              <p:cNvSpPr/>
              <p:nvPr/>
            </p:nvSpPr>
            <p:spPr>
              <a:xfrm>
                <a:off x="5763247" y="2320859"/>
                <a:ext cx="22899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2000" dirty="0">
                    <a:solidFill>
                      <a:srgbClr val="0000CC"/>
                    </a:solidFill>
                    <a:latin typeface="LM Roman 12" panose="00000500000000000000" pitchFamily="50" charset="0"/>
                  </a:rPr>
                  <a:t>Estator en </a:t>
                </a:r>
                <a14:m>
                  <m:oMath xmlns:m="http://schemas.openxmlformats.org/officeDocument/2006/math">
                    <m:r>
                      <a:rPr lang="es-CL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𝑎𝑏𝑐</m:t>
                    </m:r>
                  </m:oMath>
                </a14:m>
                <a:endParaRPr lang="en-US" sz="2000" dirty="0">
                  <a:solidFill>
                    <a:srgbClr val="0000CC"/>
                  </a:solidFill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A92770-7649-43B9-9072-BE6D08695B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47" y="2320859"/>
                <a:ext cx="2289932" cy="400110"/>
              </a:xfrm>
              <a:prstGeom prst="rect">
                <a:avLst/>
              </a:prstGeom>
              <a:blipFill>
                <a:blip r:embed="rId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90F5D2C-448F-4834-A1A3-53BC0581F312}"/>
                  </a:ext>
                </a:extLst>
              </p:cNvPr>
              <p:cNvSpPr/>
              <p:nvPr/>
            </p:nvSpPr>
            <p:spPr>
              <a:xfrm>
                <a:off x="5763247" y="4425869"/>
                <a:ext cx="22899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2000" dirty="0">
                    <a:solidFill>
                      <a:srgbClr val="0000CC"/>
                    </a:solidFill>
                    <a:latin typeface="LM Roman 12" panose="00000500000000000000" pitchFamily="50" charset="0"/>
                  </a:rPr>
                  <a:t>Rotor en </a:t>
                </a:r>
                <a14:m>
                  <m:oMath xmlns:m="http://schemas.openxmlformats.org/officeDocument/2006/math">
                    <m:r>
                      <a:rPr lang="es-ES" sz="2000" i="1" dirty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2000" dirty="0">
                  <a:solidFill>
                    <a:srgbClr val="0000CC"/>
                  </a:solidFill>
                  <a:latin typeface="LM Roman 12" panose="00000500000000000000" pitchFamily="50" charset="0"/>
                </a:endParaRP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90F5D2C-448F-4834-A1A3-53BC0581F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47" y="4425869"/>
                <a:ext cx="2289932" cy="400110"/>
              </a:xfrm>
              <a:prstGeom prst="rect">
                <a:avLst/>
              </a:prstGeom>
              <a:blipFill>
                <a:blip r:embed="rId10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ED1F22B6-B12A-4620-A4DF-5E2684800CBF}"/>
              </a:ext>
            </a:extLst>
          </p:cNvPr>
          <p:cNvSpPr/>
          <p:nvPr/>
        </p:nvSpPr>
        <p:spPr>
          <a:xfrm>
            <a:off x="4317864" y="26879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M Roman 12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9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434C6-3E0D-4646-80D1-38173E5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Preliminares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pic>
        <p:nvPicPr>
          <p:cNvPr id="8" name="Imagen 2">
            <a:extLst>
              <a:ext uri="{FF2B5EF4-FFF2-40B4-BE49-F238E27FC236}">
                <a16:creationId xmlns:a16="http://schemas.microsoft.com/office/drawing/2014/main" id="{D6C666B9-B24C-4FF1-A8C7-14107DF6353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3959" y="2051029"/>
            <a:ext cx="3971925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963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Preliminares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Máquina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Inducción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Deducción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 (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Pizarra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Consideraciones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Diseño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Controladores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5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4294967295"/>
          </p:nvPr>
        </p:nvSpPr>
        <p:spPr>
          <a:xfrm>
            <a:off x="642338" y="1666430"/>
            <a:ext cx="6664959" cy="329013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Preliminares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Máquina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Inducción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Deducción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 (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Pizarra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Consideraciones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Control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Orientado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en</a:t>
            </a:r>
            <a:r>
              <a:rPr lang="en-GB" sz="3000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Campo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Diseño</a:t>
            </a:r>
            <a:r>
              <a:rPr lang="en-GB" sz="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de </a:t>
            </a:r>
            <a:r>
              <a:rPr lang="en-GB" sz="3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Controladores</a:t>
            </a:r>
            <a:endParaRPr lang="en-GB" sz="3000" dirty="0">
              <a:solidFill>
                <a:schemeClr val="accent1">
                  <a:lumMod val="20000"/>
                  <a:lumOff val="80000"/>
                </a:schemeClr>
              </a:solidFill>
              <a:latin typeface="LM Roman 10" panose="00000500000000000000" pitchFamily="50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5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9434C6-3E0D-4646-80D1-38173E5E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dirty="0">
                <a:latin typeface="LM Roman 10" panose="00000500000000000000" pitchFamily="50" charset="0"/>
              </a:rPr>
              <a:t>Field </a:t>
            </a:r>
            <a:r>
              <a:rPr lang="es-CL" sz="3600" dirty="0" err="1">
                <a:latin typeface="LM Roman 10" panose="00000500000000000000" pitchFamily="50" charset="0"/>
              </a:rPr>
              <a:t>Oriented</a:t>
            </a:r>
            <a:r>
              <a:rPr lang="es-CL" sz="3600" dirty="0">
                <a:latin typeface="LM Roman 10" panose="00000500000000000000" pitchFamily="50" charset="0"/>
              </a:rPr>
              <a:t> Control</a:t>
            </a:r>
            <a:br>
              <a:rPr lang="es-CL" sz="3600" dirty="0">
                <a:latin typeface="LM Roman 10" panose="00000500000000000000" pitchFamily="50" charset="0"/>
              </a:rPr>
            </a:br>
            <a:r>
              <a:rPr lang="es-CL" sz="3600" dirty="0">
                <a:latin typeface="LM Roman 10" panose="00000500000000000000" pitchFamily="50" charset="0"/>
              </a:rPr>
              <a:t>Máquina de inducción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0186451-45F7-4932-A48A-405AFC52DCE1}"/>
              </a:ext>
            </a:extLst>
          </p:cNvPr>
          <p:cNvSpPr/>
          <p:nvPr/>
        </p:nvSpPr>
        <p:spPr>
          <a:xfrm>
            <a:off x="333632" y="1455149"/>
            <a:ext cx="7989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Ecuaciones del estator en </a:t>
            </a:r>
            <a:r>
              <a:rPr lang="es-ES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dq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D067D91-873A-45BE-8BD1-5FC0D681F904}"/>
              </a:ext>
            </a:extLst>
          </p:cNvPr>
          <p:cNvSpPr/>
          <p:nvPr/>
        </p:nvSpPr>
        <p:spPr>
          <a:xfrm>
            <a:off x="333632" y="3696021"/>
            <a:ext cx="8511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>
                <a:solidFill>
                  <a:srgbClr val="0000CC"/>
                </a:solidFill>
                <a:latin typeface="LM Roman 10" panose="00000500000000000000" pitchFamily="50" charset="0"/>
              </a:rPr>
              <a:t>Ecuaciones del rotor en </a:t>
            </a:r>
            <a:r>
              <a:rPr lang="es-ES" sz="2200" dirty="0" err="1">
                <a:solidFill>
                  <a:srgbClr val="0000CC"/>
                </a:solidFill>
                <a:latin typeface="LM Roman 10" panose="00000500000000000000" pitchFamily="50" charset="0"/>
              </a:rPr>
              <a:t>dq</a:t>
            </a:r>
            <a:endParaRPr lang="es-CL" sz="2200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17D2FEB9-DE04-40DB-A8EA-C297586CE0AC}"/>
                  </a:ext>
                </a:extLst>
              </p:cNvPr>
              <p:cNvSpPr/>
              <p:nvPr/>
            </p:nvSpPr>
            <p:spPr>
              <a:xfrm>
                <a:off x="1272989" y="1987238"/>
                <a:ext cx="5262282" cy="663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17D2FEB9-DE04-40DB-A8EA-C297586CE0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989" y="1987238"/>
                <a:ext cx="5262282" cy="6635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F19F5AF4-8102-4ABB-9D91-BCEFA93DFE4C}"/>
                  </a:ext>
                </a:extLst>
              </p:cNvPr>
              <p:cNvSpPr/>
              <p:nvPr/>
            </p:nvSpPr>
            <p:spPr>
              <a:xfrm>
                <a:off x="1407458" y="2774578"/>
                <a:ext cx="5262281" cy="670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𝑠𝑞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latin typeface="Cambria Math" panose="02040503050406030204" pitchFamily="18" charset="0"/>
                        </a:rPr>
                        <m:t>𝜎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𝑟𝑑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F19F5AF4-8102-4ABB-9D91-BCEFA93DFE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458" y="2774578"/>
                <a:ext cx="5262281" cy="670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0ACC9BD-F34F-43E8-B06A-04762EA1A5B1}"/>
                  </a:ext>
                </a:extLst>
              </p:cNvPr>
              <p:cNvSpPr/>
              <p:nvPr/>
            </p:nvSpPr>
            <p:spPr>
              <a:xfrm>
                <a:off x="2910711" y="4278343"/>
                <a:ext cx="2659190" cy="663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r>
                        <a:rPr lang="es-CL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𝑠𝑑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𝑟𝑑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A0ACC9BD-F34F-43E8-B06A-04762EA1A5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711" y="4278343"/>
                <a:ext cx="2659190" cy="6635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18BC6F6-23FD-4656-88C7-7040F510FD28}"/>
                  </a:ext>
                </a:extLst>
              </p:cNvPr>
              <p:cNvSpPr/>
              <p:nvPr/>
            </p:nvSpPr>
            <p:spPr>
              <a:xfrm>
                <a:off x="3023979" y="5027188"/>
                <a:ext cx="2456698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s-CL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𝑠𝑞</m:t>
                          </m:r>
                        </m:sub>
                      </m:sSub>
                      <m:r>
                        <a:rPr lang="es-C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𝑆𝐿</m:t>
                          </m:r>
                        </m:sub>
                      </m:sSub>
                      <m:sSub>
                        <m:sSub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𝑟𝑑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18BC6F6-23FD-4656-88C7-7040F510FD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979" y="5027188"/>
                <a:ext cx="2456698" cy="6562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F6957D38-CB34-4F3B-BFBB-920667648718}"/>
                  </a:ext>
                </a:extLst>
              </p:cNvPr>
              <p:cNvSpPr/>
              <p:nvPr/>
            </p:nvSpPr>
            <p:spPr>
              <a:xfrm>
                <a:off x="333632" y="5825018"/>
                <a:ext cx="9370360" cy="465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sz="2200" dirty="0">
                    <a:solidFill>
                      <a:srgbClr val="0000CC"/>
                    </a:solidFill>
                    <a:latin typeface="LM Roman 10" panose="00000500000000000000" pitchFamily="50" charset="0"/>
                  </a:rPr>
                  <a:t>Se asume orientación en el flujo rotor y por tanto: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s-CL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acc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CL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000" i="1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s-CL" sz="2000" b="0" i="1" smtClean="0">
                            <a:latin typeface="Cambria Math" panose="02040503050406030204" pitchFamily="18" charset="0"/>
                          </a:rPr>
                          <m:t>𝑟𝑑</m:t>
                        </m:r>
                      </m:sub>
                    </m:sSub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s-CL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CL" sz="2200" dirty="0">
                  <a:solidFill>
                    <a:srgbClr val="0000CC"/>
                  </a:solidFill>
                  <a:latin typeface="LM Roman 10" panose="00000500000000000000" pitchFamily="50" charset="0"/>
                </a:endParaRPr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F6957D38-CB34-4F3B-BFBB-9206676487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32" y="5825018"/>
                <a:ext cx="9370360" cy="465577"/>
              </a:xfrm>
              <a:prstGeom prst="rect">
                <a:avLst/>
              </a:prstGeom>
              <a:blipFill>
                <a:blip r:embed="rId6"/>
                <a:stretch>
                  <a:fillRect l="-846" t="-263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5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15705</TotalTime>
  <Words>911</Words>
  <Application>Microsoft Office PowerPoint</Application>
  <PresentationFormat>Presentación en pantalla (4:3)</PresentationFormat>
  <Paragraphs>119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LM Roman 10</vt:lpstr>
      <vt:lpstr>LM Roman 12</vt:lpstr>
      <vt:lpstr>Wingdings</vt:lpstr>
      <vt:lpstr>Tema de Office</vt:lpstr>
      <vt:lpstr>Dinámica de Máquinas Eléctricas Cátedras 5-6</vt:lpstr>
      <vt:lpstr>Agenda</vt:lpstr>
      <vt:lpstr>Agenda</vt:lpstr>
      <vt:lpstr>Preliminares Máquina de inducción</vt:lpstr>
      <vt:lpstr>Preliminares Máquina de inducción</vt:lpstr>
      <vt:lpstr>Preliminares Máquina de inducción</vt:lpstr>
      <vt:lpstr>Agenda</vt:lpstr>
      <vt:lpstr>Agenda</vt:lpstr>
      <vt:lpstr>Field Oriented Control Máquina de inducción</vt:lpstr>
      <vt:lpstr>Field Oriented Control  Máquina de Inducción</vt:lpstr>
      <vt:lpstr>Field Oriented Control  Máquina de Inducción</vt:lpstr>
      <vt:lpstr>Field Oriented Control  Máquina de Inducción</vt:lpstr>
      <vt:lpstr>Field Oriented Control  Máquina de Inducción</vt:lpstr>
      <vt:lpstr>Field Oriented Control  Máquina de Inducción</vt:lpstr>
      <vt:lpstr>Field Oriented Control  Máquina de Inducción</vt:lpstr>
      <vt:lpstr>Agenda</vt:lpstr>
      <vt:lpstr>Diseño Controladores  FoC</vt:lpstr>
      <vt:lpstr>Diseño Controladores FoC</vt:lpstr>
      <vt:lpstr>Field Oriented Control  Máquina de Inducción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Synchronous and Stationary Reference Frame Control Strategies to Fulfill LVRT Requirements in Wind Energy Conversion Systems</dc:title>
  <dc:creator>Matías Díaz</dc:creator>
  <cp:lastModifiedBy> </cp:lastModifiedBy>
  <cp:revision>317</cp:revision>
  <dcterms:created xsi:type="dcterms:W3CDTF">2014-12-31T14:41:48Z</dcterms:created>
  <dcterms:modified xsi:type="dcterms:W3CDTF">2019-01-16T03:15:39Z</dcterms:modified>
</cp:coreProperties>
</file>